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517" r:id="rId3"/>
    <p:sldId id="518" r:id="rId4"/>
    <p:sldId id="322" r:id="rId5"/>
    <p:sldId id="374" r:id="rId6"/>
    <p:sldId id="519" r:id="rId7"/>
    <p:sldId id="520" r:id="rId8"/>
    <p:sldId id="521" r:id="rId9"/>
    <p:sldId id="528" r:id="rId10"/>
    <p:sldId id="534" r:id="rId11"/>
    <p:sldId id="532" r:id="rId12"/>
    <p:sldId id="530" r:id="rId13"/>
    <p:sldId id="533" r:id="rId14"/>
    <p:sldId id="529" r:id="rId15"/>
    <p:sldId id="531" r:id="rId16"/>
    <p:sldId id="538" r:id="rId17"/>
    <p:sldId id="585" r:id="rId18"/>
    <p:sldId id="586" r:id="rId19"/>
    <p:sldId id="587" r:id="rId20"/>
    <p:sldId id="588" r:id="rId21"/>
    <p:sldId id="589" r:id="rId22"/>
    <p:sldId id="539" r:id="rId23"/>
    <p:sldId id="590" r:id="rId24"/>
    <p:sldId id="591" r:id="rId25"/>
    <p:sldId id="540" r:id="rId26"/>
    <p:sldId id="541" r:id="rId27"/>
    <p:sldId id="522" r:id="rId28"/>
    <p:sldId id="523" r:id="rId29"/>
    <p:sldId id="524" r:id="rId30"/>
    <p:sldId id="525" r:id="rId31"/>
    <p:sldId id="527" r:id="rId32"/>
    <p:sldId id="526" r:id="rId33"/>
    <p:sldId id="535" r:id="rId34"/>
    <p:sldId id="537" r:id="rId35"/>
    <p:sldId id="542" r:id="rId36"/>
    <p:sldId id="543" r:id="rId37"/>
    <p:sldId id="551" r:id="rId38"/>
    <p:sldId id="544" r:id="rId39"/>
    <p:sldId id="545" r:id="rId40"/>
    <p:sldId id="546" r:id="rId41"/>
    <p:sldId id="547" r:id="rId42"/>
    <p:sldId id="549" r:id="rId43"/>
    <p:sldId id="548" r:id="rId44"/>
    <p:sldId id="550" r:id="rId45"/>
    <p:sldId id="552" r:id="rId46"/>
    <p:sldId id="553" r:id="rId47"/>
    <p:sldId id="592" r:id="rId48"/>
    <p:sldId id="593" r:id="rId49"/>
    <p:sldId id="594" r:id="rId50"/>
    <p:sldId id="595" r:id="rId51"/>
    <p:sldId id="596" r:id="rId52"/>
    <p:sldId id="597" r:id="rId53"/>
    <p:sldId id="554" r:id="rId54"/>
    <p:sldId id="556" r:id="rId55"/>
    <p:sldId id="555" r:id="rId56"/>
    <p:sldId id="557" r:id="rId57"/>
    <p:sldId id="558" r:id="rId58"/>
    <p:sldId id="560" r:id="rId59"/>
    <p:sldId id="561" r:id="rId60"/>
    <p:sldId id="562" r:id="rId61"/>
    <p:sldId id="563" r:id="rId62"/>
    <p:sldId id="564" r:id="rId63"/>
    <p:sldId id="565" r:id="rId64"/>
    <p:sldId id="566" r:id="rId65"/>
    <p:sldId id="569" r:id="rId66"/>
    <p:sldId id="568" r:id="rId67"/>
    <p:sldId id="570" r:id="rId68"/>
    <p:sldId id="567" r:id="rId69"/>
    <p:sldId id="571" r:id="rId70"/>
    <p:sldId id="572" r:id="rId71"/>
    <p:sldId id="573" r:id="rId72"/>
    <p:sldId id="559" r:id="rId73"/>
    <p:sldId id="574" r:id="rId74"/>
    <p:sldId id="575" r:id="rId75"/>
    <p:sldId id="576" r:id="rId76"/>
    <p:sldId id="577" r:id="rId77"/>
    <p:sldId id="578" r:id="rId78"/>
    <p:sldId id="580" r:id="rId79"/>
    <p:sldId id="581" r:id="rId80"/>
    <p:sldId id="582" r:id="rId81"/>
    <p:sldId id="583" r:id="rId82"/>
    <p:sldId id="584" r:id="rId8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CC7A5F-15CC-4B4A-8C56-2B31B57C6A2A}" type="doc">
      <dgm:prSet loTypeId="urn:microsoft.com/office/officeart/2005/8/layout/bList2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FD67F766-021E-4E7D-B469-93628F7F58B1}">
      <dgm:prSet phldrT="[Texto]" custT="1"/>
      <dgm:spPr/>
      <dgm:t>
        <a:bodyPr/>
        <a:lstStyle/>
        <a:p>
          <a:r>
            <a:rPr lang="es-ES" sz="2400" dirty="0" smtClean="0"/>
            <a:t>Temperatura</a:t>
          </a:r>
          <a:endParaRPr lang="es-ES" sz="2400" dirty="0"/>
        </a:p>
      </dgm:t>
    </dgm:pt>
    <dgm:pt modelId="{C92FA516-E3DD-4A8D-9E45-4F1AA4053EB3}" type="parTrans" cxnId="{F9EEB20E-4C15-442B-A4B1-02ADFA1BF289}">
      <dgm:prSet/>
      <dgm:spPr/>
      <dgm:t>
        <a:bodyPr/>
        <a:lstStyle/>
        <a:p>
          <a:endParaRPr lang="es-ES" sz="2400"/>
        </a:p>
      </dgm:t>
    </dgm:pt>
    <dgm:pt modelId="{E8C9A45E-6572-41DC-8547-57620C2EDFD0}" type="sibTrans" cxnId="{F9EEB20E-4C15-442B-A4B1-02ADFA1BF289}">
      <dgm:prSet/>
      <dgm:spPr/>
      <dgm:t>
        <a:bodyPr/>
        <a:lstStyle/>
        <a:p>
          <a:endParaRPr lang="es-ES" sz="2400"/>
        </a:p>
      </dgm:t>
    </dgm:pt>
    <dgm:pt modelId="{FEB5B3C0-C253-43BA-93CF-A145DB930F7B}">
      <dgm:prSet phldrT="[Texto]" custT="1"/>
      <dgm:spPr/>
      <dgm:t>
        <a:bodyPr/>
        <a:lstStyle/>
        <a:p>
          <a:r>
            <a:rPr lang="es-ES" sz="2400" dirty="0" err="1" smtClean="0"/>
            <a:t>RTD</a:t>
          </a:r>
          <a:endParaRPr lang="es-ES" sz="2400" dirty="0"/>
        </a:p>
      </dgm:t>
    </dgm:pt>
    <dgm:pt modelId="{087FE6F4-2F49-4765-A306-2A5C10602B89}" type="parTrans" cxnId="{463186D6-7175-48C7-B601-66BBD6CC0F01}">
      <dgm:prSet/>
      <dgm:spPr/>
      <dgm:t>
        <a:bodyPr/>
        <a:lstStyle/>
        <a:p>
          <a:endParaRPr lang="es-ES" sz="2400"/>
        </a:p>
      </dgm:t>
    </dgm:pt>
    <dgm:pt modelId="{DF250335-0356-4896-B6FA-B632712D0D37}" type="sibTrans" cxnId="{463186D6-7175-48C7-B601-66BBD6CC0F01}">
      <dgm:prSet/>
      <dgm:spPr/>
      <dgm:t>
        <a:bodyPr/>
        <a:lstStyle/>
        <a:p>
          <a:endParaRPr lang="es-ES" sz="2400"/>
        </a:p>
      </dgm:t>
    </dgm:pt>
    <dgm:pt modelId="{2E1F5600-AD25-4A77-A287-B8B100D696F3}">
      <dgm:prSet phldrT="[Texto]" custT="1"/>
      <dgm:spPr/>
      <dgm:t>
        <a:bodyPr/>
        <a:lstStyle/>
        <a:p>
          <a:r>
            <a:rPr lang="es-ES" sz="2400" dirty="0" smtClean="0"/>
            <a:t>Presión</a:t>
          </a:r>
          <a:endParaRPr lang="es-ES" sz="2400" dirty="0"/>
        </a:p>
      </dgm:t>
    </dgm:pt>
    <dgm:pt modelId="{555C680F-82D9-4B53-A065-82695C8A10FB}" type="parTrans" cxnId="{D5D59199-1EB9-48C2-8F39-B7B7ACBCC371}">
      <dgm:prSet/>
      <dgm:spPr/>
      <dgm:t>
        <a:bodyPr/>
        <a:lstStyle/>
        <a:p>
          <a:endParaRPr lang="es-ES" sz="2400"/>
        </a:p>
      </dgm:t>
    </dgm:pt>
    <dgm:pt modelId="{312361A3-7383-43DC-A8E2-4CAD2EE229D8}" type="sibTrans" cxnId="{D5D59199-1EB9-48C2-8F39-B7B7ACBCC371}">
      <dgm:prSet/>
      <dgm:spPr/>
      <dgm:t>
        <a:bodyPr/>
        <a:lstStyle/>
        <a:p>
          <a:endParaRPr lang="es-ES" sz="2400"/>
        </a:p>
      </dgm:t>
    </dgm:pt>
    <dgm:pt modelId="{330EBAB5-E4B9-467F-8B4A-BD94C5C1BD87}">
      <dgm:prSet phldrT="[Texto]" custT="1"/>
      <dgm:spPr/>
      <dgm:t>
        <a:bodyPr/>
        <a:lstStyle/>
        <a:p>
          <a:r>
            <a:rPr lang="es-ES" sz="2400" dirty="0" smtClean="0"/>
            <a:t>Deformación elástica</a:t>
          </a:r>
          <a:endParaRPr lang="es-ES" sz="2400" dirty="0"/>
        </a:p>
      </dgm:t>
    </dgm:pt>
    <dgm:pt modelId="{B5D2DD3E-BAEE-4D7F-8241-4692C378F1BE}" type="parTrans" cxnId="{DFCFF10F-359E-408C-BE3B-32FFC2ACE52B}">
      <dgm:prSet/>
      <dgm:spPr/>
      <dgm:t>
        <a:bodyPr/>
        <a:lstStyle/>
        <a:p>
          <a:endParaRPr lang="es-ES" sz="2400"/>
        </a:p>
      </dgm:t>
    </dgm:pt>
    <dgm:pt modelId="{8101D626-604E-465E-BBB9-7D240D49C007}" type="sibTrans" cxnId="{DFCFF10F-359E-408C-BE3B-32FFC2ACE52B}">
      <dgm:prSet/>
      <dgm:spPr/>
      <dgm:t>
        <a:bodyPr/>
        <a:lstStyle/>
        <a:p>
          <a:endParaRPr lang="es-ES" sz="2400"/>
        </a:p>
      </dgm:t>
    </dgm:pt>
    <dgm:pt modelId="{9CAB9536-2B37-47BF-8858-36BC96284D0E}">
      <dgm:prSet phldrT="[Texto]" custT="1"/>
      <dgm:spPr/>
      <dgm:t>
        <a:bodyPr/>
        <a:lstStyle/>
        <a:p>
          <a:r>
            <a:rPr lang="es-ES" sz="2400" dirty="0" smtClean="0"/>
            <a:t>Electromecánicos</a:t>
          </a:r>
          <a:endParaRPr lang="es-ES" sz="2400" dirty="0"/>
        </a:p>
      </dgm:t>
    </dgm:pt>
    <dgm:pt modelId="{30CD01C5-7F91-4561-AE88-E3783A8952F8}" type="parTrans" cxnId="{08F992C1-1C3C-4F51-AEC0-99C6F396098F}">
      <dgm:prSet/>
      <dgm:spPr/>
      <dgm:t>
        <a:bodyPr/>
        <a:lstStyle/>
        <a:p>
          <a:endParaRPr lang="es-ES" sz="2400"/>
        </a:p>
      </dgm:t>
    </dgm:pt>
    <dgm:pt modelId="{13E0AE76-7199-4AA7-A7D6-49128244481D}" type="sibTrans" cxnId="{08F992C1-1C3C-4F51-AEC0-99C6F396098F}">
      <dgm:prSet/>
      <dgm:spPr/>
      <dgm:t>
        <a:bodyPr/>
        <a:lstStyle/>
        <a:p>
          <a:endParaRPr lang="es-ES" sz="2400"/>
        </a:p>
      </dgm:t>
    </dgm:pt>
    <dgm:pt modelId="{C6F6084F-D224-46BE-AA0D-0C52088C1843}">
      <dgm:prSet phldrT="[Texto]" custT="1"/>
      <dgm:spPr/>
      <dgm:t>
        <a:bodyPr/>
        <a:lstStyle/>
        <a:p>
          <a:r>
            <a:rPr lang="es-ES" sz="2400" dirty="0" smtClean="0"/>
            <a:t>Nivel</a:t>
          </a:r>
          <a:endParaRPr lang="es-ES" sz="2400" dirty="0"/>
        </a:p>
      </dgm:t>
    </dgm:pt>
    <dgm:pt modelId="{20909523-2030-431C-8724-F00553F2DD53}" type="parTrans" cxnId="{8D855AE3-DCC4-49A9-A5E4-9B70CF77F51D}">
      <dgm:prSet/>
      <dgm:spPr/>
      <dgm:t>
        <a:bodyPr/>
        <a:lstStyle/>
        <a:p>
          <a:endParaRPr lang="es-ES" sz="2400"/>
        </a:p>
      </dgm:t>
    </dgm:pt>
    <dgm:pt modelId="{F6150C4A-4E15-483C-8199-95BA2D8CF904}" type="sibTrans" cxnId="{8D855AE3-DCC4-49A9-A5E4-9B70CF77F51D}">
      <dgm:prSet/>
      <dgm:spPr/>
      <dgm:t>
        <a:bodyPr/>
        <a:lstStyle/>
        <a:p>
          <a:endParaRPr lang="es-ES" sz="2400"/>
        </a:p>
      </dgm:t>
    </dgm:pt>
    <dgm:pt modelId="{B5F041E7-8092-4920-BE59-DFE8D72620C7}">
      <dgm:prSet phldrT="[Texto]" custT="1"/>
      <dgm:spPr/>
      <dgm:t>
        <a:bodyPr/>
        <a:lstStyle/>
        <a:p>
          <a:r>
            <a:rPr lang="es-ES" sz="2400" dirty="0" smtClean="0"/>
            <a:t>Desplazamiento</a:t>
          </a:r>
          <a:endParaRPr lang="es-ES" sz="2400" dirty="0"/>
        </a:p>
      </dgm:t>
    </dgm:pt>
    <dgm:pt modelId="{C51A3D70-51B8-4D81-93CB-D78224023A57}" type="parTrans" cxnId="{C923BE94-6A35-421B-989D-9D3897F50AB2}">
      <dgm:prSet/>
      <dgm:spPr/>
      <dgm:t>
        <a:bodyPr/>
        <a:lstStyle/>
        <a:p>
          <a:endParaRPr lang="es-ES" sz="2400"/>
        </a:p>
      </dgm:t>
    </dgm:pt>
    <dgm:pt modelId="{3FAF0A54-AD21-4801-A69A-CF33AB66753D}" type="sibTrans" cxnId="{C923BE94-6A35-421B-989D-9D3897F50AB2}">
      <dgm:prSet/>
      <dgm:spPr/>
      <dgm:t>
        <a:bodyPr/>
        <a:lstStyle/>
        <a:p>
          <a:endParaRPr lang="es-ES" sz="2400"/>
        </a:p>
      </dgm:t>
    </dgm:pt>
    <dgm:pt modelId="{3E52C7CD-B159-4610-8CBB-3204B139144C}">
      <dgm:prSet phldrT="[Texto]" custT="1"/>
      <dgm:spPr/>
      <dgm:t>
        <a:bodyPr/>
        <a:lstStyle/>
        <a:p>
          <a:r>
            <a:rPr lang="es-ES" sz="2400" dirty="0" smtClean="0"/>
            <a:t>Presión hidrostática</a:t>
          </a:r>
          <a:endParaRPr lang="es-ES" sz="2400" dirty="0"/>
        </a:p>
      </dgm:t>
    </dgm:pt>
    <dgm:pt modelId="{D861EE57-588C-42AB-A4F1-AAE3EAA2658C}" type="parTrans" cxnId="{05FB2964-D3F4-4991-92F6-3E215B18BB59}">
      <dgm:prSet/>
      <dgm:spPr/>
      <dgm:t>
        <a:bodyPr/>
        <a:lstStyle/>
        <a:p>
          <a:endParaRPr lang="es-ES" sz="2400"/>
        </a:p>
      </dgm:t>
    </dgm:pt>
    <dgm:pt modelId="{5BFFE2E1-CF3F-477A-B7AE-6DD37F47FEED}" type="sibTrans" cxnId="{05FB2964-D3F4-4991-92F6-3E215B18BB59}">
      <dgm:prSet/>
      <dgm:spPr/>
      <dgm:t>
        <a:bodyPr/>
        <a:lstStyle/>
        <a:p>
          <a:endParaRPr lang="es-ES" sz="2400"/>
        </a:p>
      </dgm:t>
    </dgm:pt>
    <dgm:pt modelId="{621673F4-3A95-4EA6-9A07-7B543E151C88}">
      <dgm:prSet phldrT="[Texto]" custT="1"/>
      <dgm:spPr/>
      <dgm:t>
        <a:bodyPr/>
        <a:lstStyle/>
        <a:p>
          <a:r>
            <a:rPr lang="es-ES" sz="2400" dirty="0" smtClean="0"/>
            <a:t>Según las características del liquido</a:t>
          </a:r>
          <a:endParaRPr lang="es-ES" sz="2400" dirty="0"/>
        </a:p>
      </dgm:t>
    </dgm:pt>
    <dgm:pt modelId="{5860AB95-4B4E-4B11-8FF6-394DF41C4BAC}" type="parTrans" cxnId="{FF4EC4B5-4EE5-41ED-995A-4C796E7272E5}">
      <dgm:prSet/>
      <dgm:spPr/>
      <dgm:t>
        <a:bodyPr/>
        <a:lstStyle/>
        <a:p>
          <a:endParaRPr lang="es-ES" sz="2400"/>
        </a:p>
      </dgm:t>
    </dgm:pt>
    <dgm:pt modelId="{21721469-7133-42C9-9509-EABD39C18090}" type="sibTrans" cxnId="{FF4EC4B5-4EE5-41ED-995A-4C796E7272E5}">
      <dgm:prSet/>
      <dgm:spPr/>
      <dgm:t>
        <a:bodyPr/>
        <a:lstStyle/>
        <a:p>
          <a:endParaRPr lang="es-ES" sz="2400"/>
        </a:p>
      </dgm:t>
    </dgm:pt>
    <dgm:pt modelId="{1BBD321B-266E-4D17-BD69-4A3594F51442}">
      <dgm:prSet phldrT="[Texto]" custT="1"/>
      <dgm:spPr/>
      <dgm:t>
        <a:bodyPr/>
        <a:lstStyle/>
        <a:p>
          <a:r>
            <a:rPr lang="es-ES" sz="2400" dirty="0" smtClean="0"/>
            <a:t>Caudal</a:t>
          </a:r>
          <a:endParaRPr lang="es-ES" sz="2400" dirty="0"/>
        </a:p>
      </dgm:t>
    </dgm:pt>
    <dgm:pt modelId="{80604AED-9AAF-4B48-B59C-27A8A33A67FE}" type="parTrans" cxnId="{18C714C0-B5A5-4FB5-BDC3-15379E5E0870}">
      <dgm:prSet/>
      <dgm:spPr/>
      <dgm:t>
        <a:bodyPr/>
        <a:lstStyle/>
        <a:p>
          <a:endParaRPr lang="es-ES" sz="2400"/>
        </a:p>
      </dgm:t>
    </dgm:pt>
    <dgm:pt modelId="{F029C46B-B9CA-4886-962A-9F115FC845ED}" type="sibTrans" cxnId="{18C714C0-B5A5-4FB5-BDC3-15379E5E0870}">
      <dgm:prSet/>
      <dgm:spPr/>
      <dgm:t>
        <a:bodyPr/>
        <a:lstStyle/>
        <a:p>
          <a:endParaRPr lang="es-ES" sz="2400"/>
        </a:p>
      </dgm:t>
    </dgm:pt>
    <dgm:pt modelId="{24B08A66-6446-4E1C-B521-1DBBEE792700}">
      <dgm:prSet custT="1"/>
      <dgm:spPr/>
      <dgm:t>
        <a:bodyPr/>
        <a:lstStyle/>
        <a:p>
          <a:r>
            <a:rPr lang="es-ES" sz="2400" dirty="0" smtClean="0"/>
            <a:t>Por restricción</a:t>
          </a:r>
          <a:endParaRPr lang="es-ES" sz="2400" dirty="0"/>
        </a:p>
      </dgm:t>
    </dgm:pt>
    <dgm:pt modelId="{0AB0743C-421E-4F53-9C3A-74712940033B}" type="parTrans" cxnId="{07E6ECBD-315D-4031-8655-D990893894CE}">
      <dgm:prSet/>
      <dgm:spPr/>
      <dgm:t>
        <a:bodyPr/>
        <a:lstStyle/>
        <a:p>
          <a:endParaRPr lang="es-ES"/>
        </a:p>
      </dgm:t>
    </dgm:pt>
    <dgm:pt modelId="{F10A07B5-ACCB-426E-BB88-16661932BB5A}" type="sibTrans" cxnId="{07E6ECBD-315D-4031-8655-D990893894CE}">
      <dgm:prSet/>
      <dgm:spPr/>
      <dgm:t>
        <a:bodyPr/>
        <a:lstStyle/>
        <a:p>
          <a:endParaRPr lang="es-ES"/>
        </a:p>
      </dgm:t>
    </dgm:pt>
    <dgm:pt modelId="{8199F24F-3AFE-4194-8865-86D46E6146B6}">
      <dgm:prSet custT="1"/>
      <dgm:spPr/>
      <dgm:t>
        <a:bodyPr/>
        <a:lstStyle/>
        <a:p>
          <a:r>
            <a:rPr lang="es-ES" sz="2400" dirty="0" smtClean="0"/>
            <a:t>Tipo turbina</a:t>
          </a:r>
          <a:endParaRPr lang="es-ES" sz="2400" dirty="0"/>
        </a:p>
      </dgm:t>
    </dgm:pt>
    <dgm:pt modelId="{CD2C615F-91E8-4A30-B3D6-21E463FD36B9}" type="parTrans" cxnId="{3CD3435D-66D9-4672-B818-EF0CC4E2C21E}">
      <dgm:prSet/>
      <dgm:spPr/>
      <dgm:t>
        <a:bodyPr/>
        <a:lstStyle/>
        <a:p>
          <a:endParaRPr lang="es-ES"/>
        </a:p>
      </dgm:t>
    </dgm:pt>
    <dgm:pt modelId="{9B9EFBD0-0A72-4E5D-A244-BEF2290A636E}" type="sibTrans" cxnId="{3CD3435D-66D9-4672-B818-EF0CC4E2C21E}">
      <dgm:prSet/>
      <dgm:spPr/>
      <dgm:t>
        <a:bodyPr/>
        <a:lstStyle/>
        <a:p>
          <a:endParaRPr lang="es-ES"/>
        </a:p>
      </dgm:t>
    </dgm:pt>
    <dgm:pt modelId="{02136AB3-520D-478F-8572-0CF239109827}">
      <dgm:prSet phldrT="[Texto]" custT="1"/>
      <dgm:spPr/>
      <dgm:t>
        <a:bodyPr/>
        <a:lstStyle/>
        <a:p>
          <a:r>
            <a:rPr lang="es-ES" sz="2400" dirty="0" smtClean="0"/>
            <a:t>Termistores</a:t>
          </a:r>
          <a:endParaRPr lang="es-ES" sz="2400" dirty="0"/>
        </a:p>
      </dgm:t>
    </dgm:pt>
    <dgm:pt modelId="{9D7CE505-BE35-4B81-A506-6481A3CADEF4}" type="parTrans" cxnId="{8A8ED84F-0DF3-4B49-907B-CD1530ACCD38}">
      <dgm:prSet/>
      <dgm:spPr/>
      <dgm:t>
        <a:bodyPr/>
        <a:lstStyle/>
        <a:p>
          <a:endParaRPr lang="es-ES"/>
        </a:p>
      </dgm:t>
    </dgm:pt>
    <dgm:pt modelId="{ECF51742-17E4-4314-B760-D86D08922D99}" type="sibTrans" cxnId="{8A8ED84F-0DF3-4B49-907B-CD1530ACCD38}">
      <dgm:prSet/>
      <dgm:spPr/>
      <dgm:t>
        <a:bodyPr/>
        <a:lstStyle/>
        <a:p>
          <a:endParaRPr lang="es-ES"/>
        </a:p>
      </dgm:t>
    </dgm:pt>
    <dgm:pt modelId="{3F36BEC2-6102-4A3A-B2A8-630C8B4D5363}">
      <dgm:prSet phldrT="[Texto]" custT="1"/>
      <dgm:spPr/>
      <dgm:t>
        <a:bodyPr/>
        <a:lstStyle/>
        <a:p>
          <a:r>
            <a:rPr lang="es-ES" sz="2400" dirty="0" smtClean="0"/>
            <a:t> Termopares</a:t>
          </a:r>
          <a:endParaRPr lang="es-ES" sz="2400" dirty="0"/>
        </a:p>
      </dgm:t>
    </dgm:pt>
    <dgm:pt modelId="{219C4D8E-7421-45EC-8DA9-58006B28AB87}" type="parTrans" cxnId="{2C180FFB-6CC9-47B9-A7C7-978391166D9E}">
      <dgm:prSet/>
      <dgm:spPr/>
      <dgm:t>
        <a:bodyPr/>
        <a:lstStyle/>
        <a:p>
          <a:endParaRPr lang="es-ES"/>
        </a:p>
      </dgm:t>
    </dgm:pt>
    <dgm:pt modelId="{7B2664F2-255D-4C64-BE38-931B2D31D4FA}" type="sibTrans" cxnId="{2C180FFB-6CC9-47B9-A7C7-978391166D9E}">
      <dgm:prSet/>
      <dgm:spPr/>
      <dgm:t>
        <a:bodyPr/>
        <a:lstStyle/>
        <a:p>
          <a:endParaRPr lang="es-ES"/>
        </a:p>
      </dgm:t>
    </dgm:pt>
    <dgm:pt modelId="{24BA91FA-20F3-441C-91C3-738EFA7982ED}">
      <dgm:prSet phldrT="[Texto]" custT="1"/>
      <dgm:spPr/>
      <dgm:t>
        <a:bodyPr/>
        <a:lstStyle/>
        <a:p>
          <a:endParaRPr lang="es-ES" sz="2400" dirty="0"/>
        </a:p>
      </dgm:t>
    </dgm:pt>
    <dgm:pt modelId="{C2DB88FC-1C3F-457A-85A2-2EF7073C6279}" type="parTrans" cxnId="{B9C34DEA-41B7-40B5-BD02-2FAA644F51C6}">
      <dgm:prSet/>
      <dgm:spPr/>
      <dgm:t>
        <a:bodyPr/>
        <a:lstStyle/>
        <a:p>
          <a:endParaRPr lang="es-ES"/>
        </a:p>
      </dgm:t>
    </dgm:pt>
    <dgm:pt modelId="{D183F5CF-CE24-4A85-80A4-44076C4DB7E1}" type="sibTrans" cxnId="{B9C34DEA-41B7-40B5-BD02-2FAA644F51C6}">
      <dgm:prSet/>
      <dgm:spPr/>
      <dgm:t>
        <a:bodyPr/>
        <a:lstStyle/>
        <a:p>
          <a:endParaRPr lang="es-ES"/>
        </a:p>
      </dgm:t>
    </dgm:pt>
    <dgm:pt modelId="{E46B1E62-7EF6-437C-9537-5031F54D20F6}">
      <dgm:prSet phldrT="[Texto]" custT="1"/>
      <dgm:spPr/>
      <dgm:t>
        <a:bodyPr/>
        <a:lstStyle/>
        <a:p>
          <a:r>
            <a:rPr lang="es-ES" sz="2400" dirty="0" smtClean="0"/>
            <a:t>Termómetros</a:t>
          </a:r>
          <a:endParaRPr lang="es-ES" sz="2400" dirty="0"/>
        </a:p>
      </dgm:t>
    </dgm:pt>
    <dgm:pt modelId="{3E15CF5A-D937-4A95-A847-09E82498E567}" type="parTrans" cxnId="{3B8F47F9-A22D-4D00-869B-F135832F6240}">
      <dgm:prSet/>
      <dgm:spPr/>
      <dgm:t>
        <a:bodyPr/>
        <a:lstStyle/>
        <a:p>
          <a:endParaRPr lang="es-ES"/>
        </a:p>
      </dgm:t>
    </dgm:pt>
    <dgm:pt modelId="{454A09EE-E1BA-4825-B07D-B0D8DF823740}" type="sibTrans" cxnId="{3B8F47F9-A22D-4D00-869B-F135832F6240}">
      <dgm:prSet/>
      <dgm:spPr/>
      <dgm:t>
        <a:bodyPr/>
        <a:lstStyle/>
        <a:p>
          <a:endParaRPr lang="es-ES"/>
        </a:p>
      </dgm:t>
    </dgm:pt>
    <dgm:pt modelId="{84125D81-87B0-406A-B457-02E852546C3A}" type="pres">
      <dgm:prSet presAssocID="{10CC7A5F-15CC-4B4A-8C56-2B31B57C6A2A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323DB3B-92D5-4A9F-8275-58D76E61222E}" type="pres">
      <dgm:prSet presAssocID="{FD67F766-021E-4E7D-B469-93628F7F58B1}" presName="compNode" presStyleCnt="0"/>
      <dgm:spPr/>
    </dgm:pt>
    <dgm:pt modelId="{8344AE1B-83F4-4ABE-8C8F-96F0A7AFD551}" type="pres">
      <dgm:prSet presAssocID="{FD67F766-021E-4E7D-B469-93628F7F58B1}" presName="childRect" presStyleLbl="bgAcc1" presStyleIdx="0" presStyleCnt="4" custScaleY="18727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1F8065-60AF-4CA6-A36A-8CEF096256FD}" type="pres">
      <dgm:prSet presAssocID="{FD67F766-021E-4E7D-B469-93628F7F58B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72EC5C-78FC-4494-8429-59756B7BADA4}" type="pres">
      <dgm:prSet presAssocID="{FD67F766-021E-4E7D-B469-93628F7F58B1}" presName="parentRect" presStyleLbl="alignNode1" presStyleIdx="0" presStyleCnt="4"/>
      <dgm:spPr/>
      <dgm:t>
        <a:bodyPr/>
        <a:lstStyle/>
        <a:p>
          <a:endParaRPr lang="es-ES"/>
        </a:p>
      </dgm:t>
    </dgm:pt>
    <dgm:pt modelId="{2882FBAE-79BC-4C0D-A301-119FEA6BA786}" type="pres">
      <dgm:prSet presAssocID="{FD67F766-021E-4E7D-B469-93628F7F58B1}" presName="adorn" presStyleLbl="fgAccFollowNode1" presStyleIdx="0" presStyleCnt="4"/>
      <dgm:spPr/>
    </dgm:pt>
    <dgm:pt modelId="{81F2801F-5369-4441-92A0-D083BC6B238E}" type="pres">
      <dgm:prSet presAssocID="{E8C9A45E-6572-41DC-8547-57620C2EDFD0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7E8C22E-45A8-4024-B930-1AD351E2F804}" type="pres">
      <dgm:prSet presAssocID="{2E1F5600-AD25-4A77-A287-B8B100D696F3}" presName="compNode" presStyleCnt="0"/>
      <dgm:spPr/>
    </dgm:pt>
    <dgm:pt modelId="{A5C04204-1DA8-4D67-A2BC-44CA14BEAD9C}" type="pres">
      <dgm:prSet presAssocID="{2E1F5600-AD25-4A77-A287-B8B100D696F3}" presName="childRect" presStyleLbl="bgAcc1" presStyleIdx="1" presStyleCnt="4" custScaleX="111494" custScaleY="18617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846D333-A36C-4CF3-B6E5-8CFEC4308FF5}" type="pres">
      <dgm:prSet presAssocID="{2E1F5600-AD25-4A77-A287-B8B100D696F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C1EF986-63FA-400E-8F8D-7AE46859CB37}" type="pres">
      <dgm:prSet presAssocID="{2E1F5600-AD25-4A77-A287-B8B100D696F3}" presName="parentRect" presStyleLbl="alignNode1" presStyleIdx="1" presStyleCnt="4" custScaleX="111360"/>
      <dgm:spPr/>
      <dgm:t>
        <a:bodyPr/>
        <a:lstStyle/>
        <a:p>
          <a:endParaRPr lang="es-ES"/>
        </a:p>
      </dgm:t>
    </dgm:pt>
    <dgm:pt modelId="{84F02461-9EDF-4E3C-9BA9-1E5AF59504D4}" type="pres">
      <dgm:prSet presAssocID="{2E1F5600-AD25-4A77-A287-B8B100D696F3}" presName="adorn" presStyleLbl="fgAccFollowNode1" presStyleIdx="1" presStyleCnt="4"/>
      <dgm:spPr/>
    </dgm:pt>
    <dgm:pt modelId="{6C6AE2C6-F9E1-4BC6-8244-498806B5B172}" type="pres">
      <dgm:prSet presAssocID="{312361A3-7383-43DC-A8E2-4CAD2EE229D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A91C19F0-0E3C-4143-A023-67899D7894E8}" type="pres">
      <dgm:prSet presAssocID="{C6F6084F-D224-46BE-AA0D-0C52088C1843}" presName="compNode" presStyleCnt="0"/>
      <dgm:spPr/>
    </dgm:pt>
    <dgm:pt modelId="{DB3BC757-0DC7-4808-8DEE-D034641B9022}" type="pres">
      <dgm:prSet presAssocID="{C6F6084F-D224-46BE-AA0D-0C52088C1843}" presName="childRect" presStyleLbl="bgAcc1" presStyleIdx="2" presStyleCnt="4" custScaleY="18259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996F57-CB7F-4AEA-80F3-777763629500}" type="pres">
      <dgm:prSet presAssocID="{C6F6084F-D224-46BE-AA0D-0C52088C184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1519D6-1590-404D-9595-854EB2656CCD}" type="pres">
      <dgm:prSet presAssocID="{C6F6084F-D224-46BE-AA0D-0C52088C1843}" presName="parentRect" presStyleLbl="alignNode1" presStyleIdx="2" presStyleCnt="4"/>
      <dgm:spPr/>
      <dgm:t>
        <a:bodyPr/>
        <a:lstStyle/>
        <a:p>
          <a:endParaRPr lang="es-ES"/>
        </a:p>
      </dgm:t>
    </dgm:pt>
    <dgm:pt modelId="{629858D6-0C6D-4AC0-9042-CE95061381D8}" type="pres">
      <dgm:prSet presAssocID="{C6F6084F-D224-46BE-AA0D-0C52088C1843}" presName="adorn" presStyleLbl="fgAccFollowNode1" presStyleIdx="2" presStyleCnt="4"/>
      <dgm:spPr/>
    </dgm:pt>
    <dgm:pt modelId="{32EC7F52-2CBC-4954-813E-9DA4ED675E7E}" type="pres">
      <dgm:prSet presAssocID="{F6150C4A-4E15-483C-8199-95BA2D8CF90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F99F2C42-171A-44B4-8C84-3CEBAD53799B}" type="pres">
      <dgm:prSet presAssocID="{1BBD321B-266E-4D17-BD69-4A3594F51442}" presName="compNode" presStyleCnt="0"/>
      <dgm:spPr/>
    </dgm:pt>
    <dgm:pt modelId="{EE7E77EA-4B45-4DDC-AC64-3564ED449E04}" type="pres">
      <dgm:prSet presAssocID="{1BBD321B-266E-4D17-BD69-4A3594F51442}" presName="childRect" presStyleLbl="bgAcc1" presStyleIdx="3" presStyleCnt="4" custScaleX="11458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ECC525-1D05-4DD7-81A9-FDAE92412762}" type="pres">
      <dgm:prSet presAssocID="{1BBD321B-266E-4D17-BD69-4A3594F5144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9076B8-EC02-4CC3-A4E3-61E6A17FC5AD}" type="pres">
      <dgm:prSet presAssocID="{1BBD321B-266E-4D17-BD69-4A3594F51442}" presName="parentRect" presStyleLbl="alignNode1" presStyleIdx="3" presStyleCnt="4" custScaleX="114585"/>
      <dgm:spPr/>
      <dgm:t>
        <a:bodyPr/>
        <a:lstStyle/>
        <a:p>
          <a:endParaRPr lang="es-ES"/>
        </a:p>
      </dgm:t>
    </dgm:pt>
    <dgm:pt modelId="{0F6808DE-3300-4AD1-A09F-3F183415EFF5}" type="pres">
      <dgm:prSet presAssocID="{1BBD321B-266E-4D17-BD69-4A3594F51442}" presName="adorn" presStyleLbl="fgAccFollowNode1" presStyleIdx="3" presStyleCnt="4"/>
      <dgm:spPr/>
    </dgm:pt>
  </dgm:ptLst>
  <dgm:cxnLst>
    <dgm:cxn modelId="{E6A04A42-35FA-47B6-ABDD-855FD3D9B9AA}" type="presOf" srcId="{E46B1E62-7EF6-437C-9537-5031F54D20F6}" destId="{8344AE1B-83F4-4ABE-8C8F-96F0A7AFD551}" srcOrd="0" destOrd="3" presId="urn:microsoft.com/office/officeart/2005/8/layout/bList2"/>
    <dgm:cxn modelId="{DFCFF10F-359E-408C-BE3B-32FFC2ACE52B}" srcId="{2E1F5600-AD25-4A77-A287-B8B100D696F3}" destId="{330EBAB5-E4B9-467F-8B4A-BD94C5C1BD87}" srcOrd="0" destOrd="0" parTransId="{B5D2DD3E-BAEE-4D7F-8241-4692C378F1BE}" sibTransId="{8101D626-604E-465E-BBB9-7D240D49C007}"/>
    <dgm:cxn modelId="{B0D23EF4-6311-4BDE-9CD8-FE8812E405C6}" type="presOf" srcId="{1BBD321B-266E-4D17-BD69-4A3594F51442}" destId="{9C9076B8-EC02-4CC3-A4E3-61E6A17FC5AD}" srcOrd="1" destOrd="0" presId="urn:microsoft.com/office/officeart/2005/8/layout/bList2"/>
    <dgm:cxn modelId="{07E6ECBD-315D-4031-8655-D990893894CE}" srcId="{1BBD321B-266E-4D17-BD69-4A3594F51442}" destId="{24B08A66-6446-4E1C-B521-1DBBEE792700}" srcOrd="0" destOrd="0" parTransId="{0AB0743C-421E-4F53-9C3A-74712940033B}" sibTransId="{F10A07B5-ACCB-426E-BB88-16661932BB5A}"/>
    <dgm:cxn modelId="{F9EEB20E-4C15-442B-A4B1-02ADFA1BF289}" srcId="{10CC7A5F-15CC-4B4A-8C56-2B31B57C6A2A}" destId="{FD67F766-021E-4E7D-B469-93628F7F58B1}" srcOrd="0" destOrd="0" parTransId="{C92FA516-E3DD-4A8D-9E45-4F1AA4053EB3}" sibTransId="{E8C9A45E-6572-41DC-8547-57620C2EDFD0}"/>
    <dgm:cxn modelId="{8D855AE3-DCC4-49A9-A5E4-9B70CF77F51D}" srcId="{10CC7A5F-15CC-4B4A-8C56-2B31B57C6A2A}" destId="{C6F6084F-D224-46BE-AA0D-0C52088C1843}" srcOrd="2" destOrd="0" parTransId="{20909523-2030-431C-8724-F00553F2DD53}" sibTransId="{F6150C4A-4E15-483C-8199-95BA2D8CF904}"/>
    <dgm:cxn modelId="{05FB2964-D3F4-4991-92F6-3E215B18BB59}" srcId="{C6F6084F-D224-46BE-AA0D-0C52088C1843}" destId="{3E52C7CD-B159-4610-8CBB-3204B139144C}" srcOrd="1" destOrd="0" parTransId="{D861EE57-588C-42AB-A4F1-AAE3EAA2658C}" sibTransId="{5BFFE2E1-CF3F-477A-B7AE-6DD37F47FEED}"/>
    <dgm:cxn modelId="{929AEC3D-1B0F-45EE-9527-7445CB578296}" type="presOf" srcId="{FEB5B3C0-C253-43BA-93CF-A145DB930F7B}" destId="{8344AE1B-83F4-4ABE-8C8F-96F0A7AFD551}" srcOrd="0" destOrd="0" presId="urn:microsoft.com/office/officeart/2005/8/layout/bList2"/>
    <dgm:cxn modelId="{00EA0F36-5963-49B4-8C23-0B7E6A1445A4}" type="presOf" srcId="{621673F4-3A95-4EA6-9A07-7B543E151C88}" destId="{DB3BC757-0DC7-4808-8DEE-D034641B9022}" srcOrd="0" destOrd="2" presId="urn:microsoft.com/office/officeart/2005/8/layout/bList2"/>
    <dgm:cxn modelId="{463186D6-7175-48C7-B601-66BBD6CC0F01}" srcId="{FD67F766-021E-4E7D-B469-93628F7F58B1}" destId="{FEB5B3C0-C253-43BA-93CF-A145DB930F7B}" srcOrd="0" destOrd="0" parTransId="{087FE6F4-2F49-4765-A306-2A5C10602B89}" sibTransId="{DF250335-0356-4896-B6FA-B632712D0D37}"/>
    <dgm:cxn modelId="{18C714C0-B5A5-4FB5-BDC3-15379E5E0870}" srcId="{10CC7A5F-15CC-4B4A-8C56-2B31B57C6A2A}" destId="{1BBD321B-266E-4D17-BD69-4A3594F51442}" srcOrd="3" destOrd="0" parTransId="{80604AED-9AAF-4B48-B59C-27A8A33A67FE}" sibTransId="{F029C46B-B9CA-4886-962A-9F115FC845ED}"/>
    <dgm:cxn modelId="{B9C34DEA-41B7-40B5-BD02-2FAA644F51C6}" srcId="{FD67F766-021E-4E7D-B469-93628F7F58B1}" destId="{24BA91FA-20F3-441C-91C3-738EFA7982ED}" srcOrd="4" destOrd="0" parTransId="{C2DB88FC-1C3F-457A-85A2-2EF7073C6279}" sibTransId="{D183F5CF-CE24-4A85-80A4-44076C4DB7E1}"/>
    <dgm:cxn modelId="{8A8ED84F-0DF3-4B49-907B-CD1530ACCD38}" srcId="{FD67F766-021E-4E7D-B469-93628F7F58B1}" destId="{02136AB3-520D-478F-8572-0CF239109827}" srcOrd="1" destOrd="0" parTransId="{9D7CE505-BE35-4B81-A506-6481A3CADEF4}" sibTransId="{ECF51742-17E4-4314-B760-D86D08922D99}"/>
    <dgm:cxn modelId="{E83AF466-7A37-4F8E-BE4D-06E53446BE80}" type="presOf" srcId="{E8C9A45E-6572-41DC-8547-57620C2EDFD0}" destId="{81F2801F-5369-4441-92A0-D083BC6B238E}" srcOrd="0" destOrd="0" presId="urn:microsoft.com/office/officeart/2005/8/layout/bList2"/>
    <dgm:cxn modelId="{A0DA1021-1324-4AF3-9180-5F2DA7025366}" type="presOf" srcId="{FD67F766-021E-4E7D-B469-93628F7F58B1}" destId="{C872EC5C-78FC-4494-8429-59756B7BADA4}" srcOrd="1" destOrd="0" presId="urn:microsoft.com/office/officeart/2005/8/layout/bList2"/>
    <dgm:cxn modelId="{3CD3435D-66D9-4672-B818-EF0CC4E2C21E}" srcId="{1BBD321B-266E-4D17-BD69-4A3594F51442}" destId="{8199F24F-3AFE-4194-8865-86D46E6146B6}" srcOrd="1" destOrd="0" parTransId="{CD2C615F-91E8-4A30-B3D6-21E463FD36B9}" sibTransId="{9B9EFBD0-0A72-4E5D-A244-BEF2290A636E}"/>
    <dgm:cxn modelId="{FF4EC4B5-4EE5-41ED-995A-4C796E7272E5}" srcId="{C6F6084F-D224-46BE-AA0D-0C52088C1843}" destId="{621673F4-3A95-4EA6-9A07-7B543E151C88}" srcOrd="2" destOrd="0" parTransId="{5860AB95-4B4E-4B11-8FF6-394DF41C4BAC}" sibTransId="{21721469-7133-42C9-9509-EABD39C18090}"/>
    <dgm:cxn modelId="{08F992C1-1C3C-4F51-AEC0-99C6F396098F}" srcId="{2E1F5600-AD25-4A77-A287-B8B100D696F3}" destId="{9CAB9536-2B37-47BF-8858-36BC96284D0E}" srcOrd="1" destOrd="0" parTransId="{30CD01C5-7F91-4561-AE88-E3783A8952F8}" sibTransId="{13E0AE76-7199-4AA7-A7D6-49128244481D}"/>
    <dgm:cxn modelId="{65855347-0F1C-4998-954F-D12709436EE8}" type="presOf" srcId="{24B08A66-6446-4E1C-B521-1DBBEE792700}" destId="{EE7E77EA-4B45-4DDC-AC64-3564ED449E04}" srcOrd="0" destOrd="0" presId="urn:microsoft.com/office/officeart/2005/8/layout/bList2"/>
    <dgm:cxn modelId="{D5D59199-1EB9-48C2-8F39-B7B7ACBCC371}" srcId="{10CC7A5F-15CC-4B4A-8C56-2B31B57C6A2A}" destId="{2E1F5600-AD25-4A77-A287-B8B100D696F3}" srcOrd="1" destOrd="0" parTransId="{555C680F-82D9-4B53-A065-82695C8A10FB}" sibTransId="{312361A3-7383-43DC-A8E2-4CAD2EE229D8}"/>
    <dgm:cxn modelId="{C00ECB6D-FA60-4FDF-A23D-8005B77375DB}" type="presOf" srcId="{312361A3-7383-43DC-A8E2-4CAD2EE229D8}" destId="{6C6AE2C6-F9E1-4BC6-8244-498806B5B172}" srcOrd="0" destOrd="0" presId="urn:microsoft.com/office/officeart/2005/8/layout/bList2"/>
    <dgm:cxn modelId="{D0FB1765-4FC2-4281-A337-A628931E2861}" type="presOf" srcId="{1BBD321B-266E-4D17-BD69-4A3594F51442}" destId="{C0ECC525-1D05-4DD7-81A9-FDAE92412762}" srcOrd="0" destOrd="0" presId="urn:microsoft.com/office/officeart/2005/8/layout/bList2"/>
    <dgm:cxn modelId="{2062FC57-FAF3-4209-9FC6-ED29823D0BEA}" type="presOf" srcId="{C6F6084F-D224-46BE-AA0D-0C52088C1843}" destId="{7A996F57-CB7F-4AEA-80F3-777763629500}" srcOrd="0" destOrd="0" presId="urn:microsoft.com/office/officeart/2005/8/layout/bList2"/>
    <dgm:cxn modelId="{F67E834B-94B2-4D95-AC15-A663522432D6}" type="presOf" srcId="{2E1F5600-AD25-4A77-A287-B8B100D696F3}" destId="{A846D333-A36C-4CF3-B6E5-8CFEC4308FF5}" srcOrd="0" destOrd="0" presId="urn:microsoft.com/office/officeart/2005/8/layout/bList2"/>
    <dgm:cxn modelId="{3D9B9E0D-10A0-4EA5-A64E-21CCEF038FAC}" type="presOf" srcId="{2E1F5600-AD25-4A77-A287-B8B100D696F3}" destId="{EC1EF986-63FA-400E-8F8D-7AE46859CB37}" srcOrd="1" destOrd="0" presId="urn:microsoft.com/office/officeart/2005/8/layout/bList2"/>
    <dgm:cxn modelId="{554EB75E-F27C-4B07-BE8B-7C86FA06A10E}" type="presOf" srcId="{FD67F766-021E-4E7D-B469-93628F7F58B1}" destId="{461F8065-60AF-4CA6-A36A-8CEF096256FD}" srcOrd="0" destOrd="0" presId="urn:microsoft.com/office/officeart/2005/8/layout/bList2"/>
    <dgm:cxn modelId="{960F94A2-9E32-47A0-A024-CD343553B9CD}" type="presOf" srcId="{F6150C4A-4E15-483C-8199-95BA2D8CF904}" destId="{32EC7F52-2CBC-4954-813E-9DA4ED675E7E}" srcOrd="0" destOrd="0" presId="urn:microsoft.com/office/officeart/2005/8/layout/bList2"/>
    <dgm:cxn modelId="{F8C65E9F-EABD-4E44-9303-21881B60A7C0}" type="presOf" srcId="{8199F24F-3AFE-4194-8865-86D46E6146B6}" destId="{EE7E77EA-4B45-4DDC-AC64-3564ED449E04}" srcOrd="0" destOrd="1" presId="urn:microsoft.com/office/officeart/2005/8/layout/bList2"/>
    <dgm:cxn modelId="{2C558784-0C62-4F18-8D88-CC9D8378D931}" type="presOf" srcId="{02136AB3-520D-478F-8572-0CF239109827}" destId="{8344AE1B-83F4-4ABE-8C8F-96F0A7AFD551}" srcOrd="0" destOrd="1" presId="urn:microsoft.com/office/officeart/2005/8/layout/bList2"/>
    <dgm:cxn modelId="{C923BE94-6A35-421B-989D-9D3897F50AB2}" srcId="{C6F6084F-D224-46BE-AA0D-0C52088C1843}" destId="{B5F041E7-8092-4920-BE59-DFE8D72620C7}" srcOrd="0" destOrd="0" parTransId="{C51A3D70-51B8-4D81-93CB-D78224023A57}" sibTransId="{3FAF0A54-AD21-4801-A69A-CF33AB66753D}"/>
    <dgm:cxn modelId="{7C8AB324-D9FD-4AD1-9FF9-BE698D079272}" type="presOf" srcId="{3F36BEC2-6102-4A3A-B2A8-630C8B4D5363}" destId="{8344AE1B-83F4-4ABE-8C8F-96F0A7AFD551}" srcOrd="0" destOrd="2" presId="urn:microsoft.com/office/officeart/2005/8/layout/bList2"/>
    <dgm:cxn modelId="{CB37F1CD-5F26-4088-85A2-4A2E57BD3C16}" type="presOf" srcId="{3E52C7CD-B159-4610-8CBB-3204B139144C}" destId="{DB3BC757-0DC7-4808-8DEE-D034641B9022}" srcOrd="0" destOrd="1" presId="urn:microsoft.com/office/officeart/2005/8/layout/bList2"/>
    <dgm:cxn modelId="{3ECB70B3-7691-4818-83B0-7C59B282C782}" type="presOf" srcId="{24BA91FA-20F3-441C-91C3-738EFA7982ED}" destId="{8344AE1B-83F4-4ABE-8C8F-96F0A7AFD551}" srcOrd="0" destOrd="4" presId="urn:microsoft.com/office/officeart/2005/8/layout/bList2"/>
    <dgm:cxn modelId="{3A5BEB35-EEBE-4BC5-B69A-441CA509B27B}" type="presOf" srcId="{9CAB9536-2B37-47BF-8858-36BC96284D0E}" destId="{A5C04204-1DA8-4D67-A2BC-44CA14BEAD9C}" srcOrd="0" destOrd="1" presId="urn:microsoft.com/office/officeart/2005/8/layout/bList2"/>
    <dgm:cxn modelId="{6FE59C46-733C-4F49-BBF7-28810A3BBC7A}" type="presOf" srcId="{B5F041E7-8092-4920-BE59-DFE8D72620C7}" destId="{DB3BC757-0DC7-4808-8DEE-D034641B9022}" srcOrd="0" destOrd="0" presId="urn:microsoft.com/office/officeart/2005/8/layout/bList2"/>
    <dgm:cxn modelId="{A3B9D0F5-8090-4DC1-83B8-D46945F26056}" type="presOf" srcId="{10CC7A5F-15CC-4B4A-8C56-2B31B57C6A2A}" destId="{84125D81-87B0-406A-B457-02E852546C3A}" srcOrd="0" destOrd="0" presId="urn:microsoft.com/office/officeart/2005/8/layout/bList2"/>
    <dgm:cxn modelId="{3B8F47F9-A22D-4D00-869B-F135832F6240}" srcId="{FD67F766-021E-4E7D-B469-93628F7F58B1}" destId="{E46B1E62-7EF6-437C-9537-5031F54D20F6}" srcOrd="3" destOrd="0" parTransId="{3E15CF5A-D937-4A95-A847-09E82498E567}" sibTransId="{454A09EE-E1BA-4825-B07D-B0D8DF823740}"/>
    <dgm:cxn modelId="{FD9DCCA8-EC5C-43C5-9808-5F2183043210}" type="presOf" srcId="{330EBAB5-E4B9-467F-8B4A-BD94C5C1BD87}" destId="{A5C04204-1DA8-4D67-A2BC-44CA14BEAD9C}" srcOrd="0" destOrd="0" presId="urn:microsoft.com/office/officeart/2005/8/layout/bList2"/>
    <dgm:cxn modelId="{9204D742-4C36-45B7-B151-B701990670A4}" type="presOf" srcId="{C6F6084F-D224-46BE-AA0D-0C52088C1843}" destId="{141519D6-1590-404D-9595-854EB2656CCD}" srcOrd="1" destOrd="0" presId="urn:microsoft.com/office/officeart/2005/8/layout/bList2"/>
    <dgm:cxn modelId="{2C180FFB-6CC9-47B9-A7C7-978391166D9E}" srcId="{FD67F766-021E-4E7D-B469-93628F7F58B1}" destId="{3F36BEC2-6102-4A3A-B2A8-630C8B4D5363}" srcOrd="2" destOrd="0" parTransId="{219C4D8E-7421-45EC-8DA9-58006B28AB87}" sibTransId="{7B2664F2-255D-4C64-BE38-931B2D31D4FA}"/>
    <dgm:cxn modelId="{A8782E6D-D7F2-43CA-B153-21CA150E22D6}" type="presParOf" srcId="{84125D81-87B0-406A-B457-02E852546C3A}" destId="{9323DB3B-92D5-4A9F-8275-58D76E61222E}" srcOrd="0" destOrd="0" presId="urn:microsoft.com/office/officeart/2005/8/layout/bList2"/>
    <dgm:cxn modelId="{4C395CA1-3D88-44ED-97BA-770C58F2DD79}" type="presParOf" srcId="{9323DB3B-92D5-4A9F-8275-58D76E61222E}" destId="{8344AE1B-83F4-4ABE-8C8F-96F0A7AFD551}" srcOrd="0" destOrd="0" presId="urn:microsoft.com/office/officeart/2005/8/layout/bList2"/>
    <dgm:cxn modelId="{88CA9AE9-4C78-477C-9BC1-D6EDE3A4FE04}" type="presParOf" srcId="{9323DB3B-92D5-4A9F-8275-58D76E61222E}" destId="{461F8065-60AF-4CA6-A36A-8CEF096256FD}" srcOrd="1" destOrd="0" presId="urn:microsoft.com/office/officeart/2005/8/layout/bList2"/>
    <dgm:cxn modelId="{F83B0D8E-3EA2-4F66-91B0-8A3FF1AABA9E}" type="presParOf" srcId="{9323DB3B-92D5-4A9F-8275-58D76E61222E}" destId="{C872EC5C-78FC-4494-8429-59756B7BADA4}" srcOrd="2" destOrd="0" presId="urn:microsoft.com/office/officeart/2005/8/layout/bList2"/>
    <dgm:cxn modelId="{78769632-18F0-4C98-AB59-E9DC5410A419}" type="presParOf" srcId="{9323DB3B-92D5-4A9F-8275-58D76E61222E}" destId="{2882FBAE-79BC-4C0D-A301-119FEA6BA786}" srcOrd="3" destOrd="0" presId="urn:microsoft.com/office/officeart/2005/8/layout/bList2"/>
    <dgm:cxn modelId="{6FD21B53-E74E-4660-AACB-61905183D107}" type="presParOf" srcId="{84125D81-87B0-406A-B457-02E852546C3A}" destId="{81F2801F-5369-4441-92A0-D083BC6B238E}" srcOrd="1" destOrd="0" presId="urn:microsoft.com/office/officeart/2005/8/layout/bList2"/>
    <dgm:cxn modelId="{2080D7AD-B353-41C6-B60A-62A0C8DECDFD}" type="presParOf" srcId="{84125D81-87B0-406A-B457-02E852546C3A}" destId="{27E8C22E-45A8-4024-B930-1AD351E2F804}" srcOrd="2" destOrd="0" presId="urn:microsoft.com/office/officeart/2005/8/layout/bList2"/>
    <dgm:cxn modelId="{AF280CFA-4BFF-432B-B9E4-732E5C510304}" type="presParOf" srcId="{27E8C22E-45A8-4024-B930-1AD351E2F804}" destId="{A5C04204-1DA8-4D67-A2BC-44CA14BEAD9C}" srcOrd="0" destOrd="0" presId="urn:microsoft.com/office/officeart/2005/8/layout/bList2"/>
    <dgm:cxn modelId="{F74CD2C3-9731-4E22-80AC-5E0AC88A5FDE}" type="presParOf" srcId="{27E8C22E-45A8-4024-B930-1AD351E2F804}" destId="{A846D333-A36C-4CF3-B6E5-8CFEC4308FF5}" srcOrd="1" destOrd="0" presId="urn:microsoft.com/office/officeart/2005/8/layout/bList2"/>
    <dgm:cxn modelId="{B28375B3-35BF-4084-A4F3-DBF4832F6164}" type="presParOf" srcId="{27E8C22E-45A8-4024-B930-1AD351E2F804}" destId="{EC1EF986-63FA-400E-8F8D-7AE46859CB37}" srcOrd="2" destOrd="0" presId="urn:microsoft.com/office/officeart/2005/8/layout/bList2"/>
    <dgm:cxn modelId="{B195A259-B675-4F2E-8A61-D28329A93B75}" type="presParOf" srcId="{27E8C22E-45A8-4024-B930-1AD351E2F804}" destId="{84F02461-9EDF-4E3C-9BA9-1E5AF59504D4}" srcOrd="3" destOrd="0" presId="urn:microsoft.com/office/officeart/2005/8/layout/bList2"/>
    <dgm:cxn modelId="{5D4391EB-E77E-48CB-ADB9-26CB4F07D66F}" type="presParOf" srcId="{84125D81-87B0-406A-B457-02E852546C3A}" destId="{6C6AE2C6-F9E1-4BC6-8244-498806B5B172}" srcOrd="3" destOrd="0" presId="urn:microsoft.com/office/officeart/2005/8/layout/bList2"/>
    <dgm:cxn modelId="{590644F9-0BCE-4C2D-A71D-DD490B45B845}" type="presParOf" srcId="{84125D81-87B0-406A-B457-02E852546C3A}" destId="{A91C19F0-0E3C-4143-A023-67899D7894E8}" srcOrd="4" destOrd="0" presId="urn:microsoft.com/office/officeart/2005/8/layout/bList2"/>
    <dgm:cxn modelId="{86E492D9-A008-4DB1-BB08-AB2AAF78034C}" type="presParOf" srcId="{A91C19F0-0E3C-4143-A023-67899D7894E8}" destId="{DB3BC757-0DC7-4808-8DEE-D034641B9022}" srcOrd="0" destOrd="0" presId="urn:microsoft.com/office/officeart/2005/8/layout/bList2"/>
    <dgm:cxn modelId="{B78610AB-8A84-46F7-996D-4ADD09116054}" type="presParOf" srcId="{A91C19F0-0E3C-4143-A023-67899D7894E8}" destId="{7A996F57-CB7F-4AEA-80F3-777763629500}" srcOrd="1" destOrd="0" presId="urn:microsoft.com/office/officeart/2005/8/layout/bList2"/>
    <dgm:cxn modelId="{206F47BD-A3FB-4437-8CFD-AD7279BA0561}" type="presParOf" srcId="{A91C19F0-0E3C-4143-A023-67899D7894E8}" destId="{141519D6-1590-404D-9595-854EB2656CCD}" srcOrd="2" destOrd="0" presId="urn:microsoft.com/office/officeart/2005/8/layout/bList2"/>
    <dgm:cxn modelId="{ABF32B75-F8D7-4CF2-B10A-B512E77CD592}" type="presParOf" srcId="{A91C19F0-0E3C-4143-A023-67899D7894E8}" destId="{629858D6-0C6D-4AC0-9042-CE95061381D8}" srcOrd="3" destOrd="0" presId="urn:microsoft.com/office/officeart/2005/8/layout/bList2"/>
    <dgm:cxn modelId="{176B420C-D321-4490-8E12-FE164237D01C}" type="presParOf" srcId="{84125D81-87B0-406A-B457-02E852546C3A}" destId="{32EC7F52-2CBC-4954-813E-9DA4ED675E7E}" srcOrd="5" destOrd="0" presId="urn:microsoft.com/office/officeart/2005/8/layout/bList2"/>
    <dgm:cxn modelId="{2C0F8952-86FB-40A9-A39E-ED3174BD6AAF}" type="presParOf" srcId="{84125D81-87B0-406A-B457-02E852546C3A}" destId="{F99F2C42-171A-44B4-8C84-3CEBAD53799B}" srcOrd="6" destOrd="0" presId="urn:microsoft.com/office/officeart/2005/8/layout/bList2"/>
    <dgm:cxn modelId="{6D427366-2909-4ED1-B2F4-5B41C2F4CFD3}" type="presParOf" srcId="{F99F2C42-171A-44B4-8C84-3CEBAD53799B}" destId="{EE7E77EA-4B45-4DDC-AC64-3564ED449E04}" srcOrd="0" destOrd="0" presId="urn:microsoft.com/office/officeart/2005/8/layout/bList2"/>
    <dgm:cxn modelId="{EBB47064-0E86-4899-BCF7-65B0613BD790}" type="presParOf" srcId="{F99F2C42-171A-44B4-8C84-3CEBAD53799B}" destId="{C0ECC525-1D05-4DD7-81A9-FDAE92412762}" srcOrd="1" destOrd="0" presId="urn:microsoft.com/office/officeart/2005/8/layout/bList2"/>
    <dgm:cxn modelId="{39940754-1B28-44FC-9931-36E426D8DE2C}" type="presParOf" srcId="{F99F2C42-171A-44B4-8C84-3CEBAD53799B}" destId="{9C9076B8-EC02-4CC3-A4E3-61E6A17FC5AD}" srcOrd="2" destOrd="0" presId="urn:microsoft.com/office/officeart/2005/8/layout/bList2"/>
    <dgm:cxn modelId="{20CA7E3C-861A-4CDE-AC96-C30593A54822}" type="presParOf" srcId="{F99F2C42-171A-44B4-8C84-3CEBAD53799B}" destId="{0F6808DE-3300-4AD1-A09F-3F183415EFF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4AE1B-83F4-4ABE-8C8F-96F0A7AFD551}">
      <dsp:nvSpPr>
        <dsp:cNvPr id="0" name=""/>
        <dsp:cNvSpPr/>
      </dsp:nvSpPr>
      <dsp:spPr>
        <a:xfrm>
          <a:off x="9073" y="486561"/>
          <a:ext cx="2454499" cy="343125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err="1" smtClean="0"/>
            <a:t>RTD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Termistores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 Termopares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Termómetros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2400" kern="1200" dirty="0"/>
        </a:p>
      </dsp:txBody>
      <dsp:txXfrm>
        <a:off x="66585" y="544073"/>
        <a:ext cx="2339475" cy="3373746"/>
      </dsp:txXfrm>
    </dsp:sp>
    <dsp:sp modelId="{C872EC5C-78FC-4494-8429-59756B7BADA4}">
      <dsp:nvSpPr>
        <dsp:cNvPr id="0" name=""/>
        <dsp:cNvSpPr/>
      </dsp:nvSpPr>
      <dsp:spPr>
        <a:xfrm>
          <a:off x="9073" y="3118306"/>
          <a:ext cx="2454499" cy="78785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Temperatura</a:t>
          </a:r>
          <a:endParaRPr lang="es-ES" sz="2400" kern="1200" dirty="0"/>
        </a:p>
      </dsp:txBody>
      <dsp:txXfrm>
        <a:off x="9073" y="3118306"/>
        <a:ext cx="1728521" cy="787859"/>
      </dsp:txXfrm>
    </dsp:sp>
    <dsp:sp modelId="{2882FBAE-79BC-4C0D-A301-119FEA6BA786}">
      <dsp:nvSpPr>
        <dsp:cNvPr id="0" name=""/>
        <dsp:cNvSpPr/>
      </dsp:nvSpPr>
      <dsp:spPr>
        <a:xfrm>
          <a:off x="1807028" y="3243451"/>
          <a:ext cx="859074" cy="859074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04204-1DA8-4D67-A2BC-44CA14BEAD9C}">
      <dsp:nvSpPr>
        <dsp:cNvPr id="0" name=""/>
        <dsp:cNvSpPr/>
      </dsp:nvSpPr>
      <dsp:spPr>
        <a:xfrm>
          <a:off x="2878933" y="491600"/>
          <a:ext cx="2736620" cy="341110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Deformación elástica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Electromecánicos</a:t>
          </a:r>
          <a:endParaRPr lang="es-ES" sz="2400" kern="1200" dirty="0"/>
        </a:p>
      </dsp:txBody>
      <dsp:txXfrm>
        <a:off x="2943055" y="555722"/>
        <a:ext cx="2608376" cy="3346981"/>
      </dsp:txXfrm>
    </dsp:sp>
    <dsp:sp modelId="{EC1EF986-63FA-400E-8F8D-7AE46859CB37}">
      <dsp:nvSpPr>
        <dsp:cNvPr id="0" name=""/>
        <dsp:cNvSpPr/>
      </dsp:nvSpPr>
      <dsp:spPr>
        <a:xfrm>
          <a:off x="2880578" y="3113268"/>
          <a:ext cx="2733331" cy="787859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Presión</a:t>
          </a:r>
          <a:endParaRPr lang="es-ES" sz="2400" kern="1200" dirty="0"/>
        </a:p>
      </dsp:txBody>
      <dsp:txXfrm>
        <a:off x="2880578" y="3113268"/>
        <a:ext cx="1924881" cy="787859"/>
      </dsp:txXfrm>
    </dsp:sp>
    <dsp:sp modelId="{84F02461-9EDF-4E3C-9BA9-1E5AF59504D4}">
      <dsp:nvSpPr>
        <dsp:cNvPr id="0" name=""/>
        <dsp:cNvSpPr/>
      </dsp:nvSpPr>
      <dsp:spPr>
        <a:xfrm>
          <a:off x="4817948" y="3238412"/>
          <a:ext cx="859074" cy="859074"/>
        </a:xfrm>
        <a:prstGeom prst="ellipse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BC757-0DC7-4808-8DEE-D034641B9022}">
      <dsp:nvSpPr>
        <dsp:cNvPr id="0" name=""/>
        <dsp:cNvSpPr/>
      </dsp:nvSpPr>
      <dsp:spPr>
        <a:xfrm>
          <a:off x="5889854" y="507998"/>
          <a:ext cx="2454499" cy="334550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Desplazamiento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Presión hidrostática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Según las características del liquido</a:t>
          </a:r>
          <a:endParaRPr lang="es-ES" sz="2400" kern="1200" dirty="0"/>
        </a:p>
      </dsp:txBody>
      <dsp:txXfrm>
        <a:off x="5947366" y="565510"/>
        <a:ext cx="2339475" cy="3287997"/>
      </dsp:txXfrm>
    </dsp:sp>
    <dsp:sp modelId="{141519D6-1590-404D-9595-854EB2656CCD}">
      <dsp:nvSpPr>
        <dsp:cNvPr id="0" name=""/>
        <dsp:cNvSpPr/>
      </dsp:nvSpPr>
      <dsp:spPr>
        <a:xfrm>
          <a:off x="5889854" y="3096869"/>
          <a:ext cx="2454499" cy="787859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Nivel</a:t>
          </a:r>
          <a:endParaRPr lang="es-ES" sz="2400" kern="1200" dirty="0"/>
        </a:p>
      </dsp:txBody>
      <dsp:txXfrm>
        <a:off x="5889854" y="3096869"/>
        <a:ext cx="1728521" cy="787859"/>
      </dsp:txXfrm>
    </dsp:sp>
    <dsp:sp modelId="{629858D6-0C6D-4AC0-9042-CE95061381D8}">
      <dsp:nvSpPr>
        <dsp:cNvPr id="0" name=""/>
        <dsp:cNvSpPr/>
      </dsp:nvSpPr>
      <dsp:spPr>
        <a:xfrm>
          <a:off x="7687808" y="3222014"/>
          <a:ext cx="859074" cy="859074"/>
        </a:xfrm>
        <a:prstGeom prst="ellipse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E77EA-4B45-4DDC-AC64-3564ED449E04}">
      <dsp:nvSpPr>
        <dsp:cNvPr id="0" name=""/>
        <dsp:cNvSpPr/>
      </dsp:nvSpPr>
      <dsp:spPr>
        <a:xfrm>
          <a:off x="8759714" y="886318"/>
          <a:ext cx="2812488" cy="183223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Por restricción</a:t>
          </a:r>
          <a:endParaRPr lang="es-E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/>
            <a:t>Tipo turbina</a:t>
          </a:r>
          <a:endParaRPr lang="es-ES" sz="2400" kern="1200" dirty="0"/>
        </a:p>
      </dsp:txBody>
      <dsp:txXfrm>
        <a:off x="8802645" y="929249"/>
        <a:ext cx="2726626" cy="1789301"/>
      </dsp:txXfrm>
    </dsp:sp>
    <dsp:sp modelId="{9C9076B8-EC02-4CC3-A4E3-61E6A17FC5AD}">
      <dsp:nvSpPr>
        <dsp:cNvPr id="0" name=""/>
        <dsp:cNvSpPr/>
      </dsp:nvSpPr>
      <dsp:spPr>
        <a:xfrm>
          <a:off x="8759714" y="2718550"/>
          <a:ext cx="2812488" cy="787859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Caudal</a:t>
          </a:r>
          <a:endParaRPr lang="es-ES" sz="2400" kern="1200" dirty="0"/>
        </a:p>
      </dsp:txBody>
      <dsp:txXfrm>
        <a:off x="8759714" y="2718550"/>
        <a:ext cx="1980625" cy="787859"/>
      </dsp:txXfrm>
    </dsp:sp>
    <dsp:sp modelId="{0F6808DE-3300-4AD1-A09F-3F183415EFF5}">
      <dsp:nvSpPr>
        <dsp:cNvPr id="0" name=""/>
        <dsp:cNvSpPr/>
      </dsp:nvSpPr>
      <dsp:spPr>
        <a:xfrm>
          <a:off x="10736663" y="2843694"/>
          <a:ext cx="859074" cy="859074"/>
        </a:xfrm>
        <a:prstGeom prst="ellipse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1EAF-618D-43D5-8E92-FBE2226EDDDB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BB60E-2B03-477D-BC94-1BA70BB9BD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55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434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629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840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959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118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677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416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478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94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500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1611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E29ED-11C0-40EF-A42C-37B9D499D34F}" type="datetimeFigureOut">
              <a:rPr lang="es-CO" smtClean="0"/>
              <a:t>18/04/2016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FE019-71E2-410B-BAE3-4EF79727066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801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6.png"/><Relationship Id="rId4" Type="http://schemas.openxmlformats.org/officeDocument/2006/relationships/image" Target="../media/image32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8.png"/><Relationship Id="rId4" Type="http://schemas.openxmlformats.org/officeDocument/2006/relationships/image" Target="../media/image3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2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5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6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69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70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4" y="782160"/>
            <a:ext cx="5044450" cy="53096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69514" y="889461"/>
            <a:ext cx="6640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INSTRUMENTACIÓN</a:t>
            </a:r>
            <a:endParaRPr lang="es-C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2. Escala de medición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4685" y="2658168"/>
            <a:ext cx="41365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Celsius [°C]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Fahrenheit</a:t>
            </a:r>
            <a:r>
              <a:rPr lang="es-CO" sz="3600" i="1" dirty="0" smtClean="0"/>
              <a:t> </a:t>
            </a:r>
            <a:r>
              <a:rPr lang="es-CO" sz="3600" dirty="0" smtClean="0"/>
              <a:t>[°F]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>
                <a:solidFill>
                  <a:srgbClr val="FF0000"/>
                </a:solidFill>
              </a:rPr>
              <a:t>Kelvin [K]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Rankine [</a:t>
            </a:r>
            <a:r>
              <a:rPr lang="es-CO" sz="3600" dirty="0" err="1" smtClean="0"/>
              <a:t>°R</a:t>
            </a:r>
            <a:r>
              <a:rPr lang="es-CO" sz="3600" dirty="0" smtClean="0"/>
              <a:t>]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CO" sz="3600" dirty="0" err="1" smtClean="0"/>
              <a:t>Réaumur</a:t>
            </a:r>
            <a:r>
              <a:rPr lang="es-CO" sz="3600" dirty="0" smtClean="0"/>
              <a:t> [</a:t>
            </a:r>
            <a:r>
              <a:rPr lang="es-CO" sz="3600" dirty="0" err="1" smtClean="0"/>
              <a:t>°Re</a:t>
            </a:r>
            <a:r>
              <a:rPr lang="es-CO" sz="3600" dirty="0" smtClean="0"/>
              <a:t>]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19287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2. Escala de medición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899884" y="2164682"/>
            <a:ext cx="10319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b="1" dirty="0">
                <a:solidFill>
                  <a:srgbClr val="FF0000"/>
                </a:solidFill>
              </a:rPr>
              <a:t>Fahrenheit [°F</a:t>
            </a:r>
            <a:r>
              <a:rPr lang="es-CO" sz="3600" b="1" dirty="0" smtClean="0">
                <a:solidFill>
                  <a:srgbClr val="FF0000"/>
                </a:solidFill>
              </a:rPr>
              <a:t>] (1724 -</a:t>
            </a:r>
            <a:r>
              <a:rPr lang="es-CO" sz="3600" dirty="0" smtClean="0"/>
              <a:t> </a:t>
            </a:r>
            <a:r>
              <a:rPr lang="es-CO" sz="3600" b="1" dirty="0">
                <a:solidFill>
                  <a:srgbClr val="FF0000"/>
                </a:solidFill>
              </a:rPr>
              <a:t>Gabriel Daniel Fahrenheit</a:t>
            </a:r>
            <a:r>
              <a:rPr lang="es-CO" sz="3600" b="1" dirty="0" smtClean="0">
                <a:solidFill>
                  <a:srgbClr val="FF0000"/>
                </a:solidFill>
              </a:rPr>
              <a:t>):</a:t>
            </a:r>
            <a:r>
              <a:rPr lang="es-CO" sz="3600" dirty="0" smtClean="0"/>
              <a:t> Divide el rango entre las temperaturas de congelación y de ebullición del agua en </a:t>
            </a:r>
            <a:r>
              <a:rPr lang="es-CO" sz="3600" b="1" u="sng" dirty="0" smtClean="0"/>
              <a:t>180</a:t>
            </a:r>
            <a:r>
              <a:rPr lang="es-CO" sz="3600" dirty="0" smtClean="0"/>
              <a:t> partes iguales.</a:t>
            </a:r>
          </a:p>
        </p:txBody>
      </p:sp>
      <p:pic>
        <p:nvPicPr>
          <p:cNvPr id="197634" name="Picture 2" descr="http://www.biografiasyvidas.com/biografia/f/fotos/fahrenhe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0" y="3919008"/>
            <a:ext cx="32385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66614"/>
              </p:ext>
            </p:extLst>
          </p:nvPr>
        </p:nvGraphicFramePr>
        <p:xfrm>
          <a:off x="1882140" y="4571157"/>
          <a:ext cx="5844540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9873">
                  <a:extLst>
                    <a:ext uri="{9D8B030D-6E8A-4147-A177-3AD203B41FA5}">
                      <a16:colId xmlns:a16="http://schemas.microsoft.com/office/drawing/2014/main" val="3928912113"/>
                    </a:ext>
                  </a:extLst>
                </a:gridCol>
                <a:gridCol w="2494667">
                  <a:extLst>
                    <a:ext uri="{9D8B030D-6E8A-4147-A177-3AD203B41FA5}">
                      <a16:colId xmlns:a16="http://schemas.microsoft.com/office/drawing/2014/main" val="2585125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T. Congelación</a:t>
                      </a:r>
                      <a:endParaRPr lang="es-CO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T. ebullición</a:t>
                      </a:r>
                      <a:endParaRPr lang="es-CO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5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32 °F</a:t>
                      </a:r>
                      <a:endParaRPr lang="es-CO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212 °F</a:t>
                      </a:r>
                      <a:endParaRPr lang="es-CO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9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2. Escala de medición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899884" y="2164682"/>
            <a:ext cx="10319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b="1" dirty="0" smtClean="0">
                <a:solidFill>
                  <a:srgbClr val="FF0000"/>
                </a:solidFill>
              </a:rPr>
              <a:t>Celsius [°C] (1742 -</a:t>
            </a:r>
            <a:r>
              <a:rPr lang="es-CO" sz="3600" dirty="0" smtClean="0"/>
              <a:t> </a:t>
            </a:r>
            <a:r>
              <a:rPr lang="es-CO" sz="3600" b="1" dirty="0">
                <a:solidFill>
                  <a:srgbClr val="FF0000"/>
                </a:solidFill>
              </a:rPr>
              <a:t>Andrés Celsius</a:t>
            </a:r>
            <a:r>
              <a:rPr lang="es-CO" sz="3600" b="1" dirty="0" smtClean="0">
                <a:solidFill>
                  <a:srgbClr val="FF0000"/>
                </a:solidFill>
              </a:rPr>
              <a:t>):</a:t>
            </a:r>
            <a:r>
              <a:rPr lang="es-CO" sz="3600" dirty="0" smtClean="0"/>
              <a:t>. Divide </a:t>
            </a:r>
            <a:r>
              <a:rPr lang="es-CO" sz="3600" dirty="0"/>
              <a:t>el rango entre las temperaturas de congelación y de ebullición del agua en </a:t>
            </a:r>
            <a:r>
              <a:rPr lang="es-CO" sz="3600" b="1" u="sng" dirty="0"/>
              <a:t>100</a:t>
            </a:r>
            <a:r>
              <a:rPr lang="es-CO" sz="3600" dirty="0"/>
              <a:t> partes iguales.</a:t>
            </a:r>
            <a:endParaRPr lang="es-CO" sz="3600" dirty="0" smtClean="0"/>
          </a:p>
        </p:txBody>
      </p:sp>
      <p:pic>
        <p:nvPicPr>
          <p:cNvPr id="193538" name="Picture 2" descr="http://4.bp.blogspot.com/-TkesIFiS8dE/UWULW2424gI/AAAAAAAAAqg/0zh3oOpnv8g/s1600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652554"/>
            <a:ext cx="3657600" cy="320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54288"/>
              </p:ext>
            </p:extLst>
          </p:nvPr>
        </p:nvGraphicFramePr>
        <p:xfrm>
          <a:off x="1882140" y="4571157"/>
          <a:ext cx="5844540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9873">
                  <a:extLst>
                    <a:ext uri="{9D8B030D-6E8A-4147-A177-3AD203B41FA5}">
                      <a16:colId xmlns:a16="http://schemas.microsoft.com/office/drawing/2014/main" val="3928912113"/>
                    </a:ext>
                  </a:extLst>
                </a:gridCol>
                <a:gridCol w="2494667">
                  <a:extLst>
                    <a:ext uri="{9D8B030D-6E8A-4147-A177-3AD203B41FA5}">
                      <a16:colId xmlns:a16="http://schemas.microsoft.com/office/drawing/2014/main" val="2585125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T. Congelación</a:t>
                      </a:r>
                      <a:endParaRPr lang="es-CO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T. ebullición</a:t>
                      </a:r>
                      <a:endParaRPr lang="es-CO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5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0 °C</a:t>
                      </a:r>
                      <a:endParaRPr lang="es-CO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100 °C</a:t>
                      </a:r>
                      <a:endParaRPr lang="es-CO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1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2. Escala de medición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899884" y="2164682"/>
            <a:ext cx="10319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b="1" dirty="0" smtClean="0">
                <a:solidFill>
                  <a:srgbClr val="FF0000"/>
                </a:solidFill>
              </a:rPr>
              <a:t>Kelvin [K] (1848 -</a:t>
            </a:r>
            <a:r>
              <a:rPr lang="es-CO" sz="3600" dirty="0" smtClean="0"/>
              <a:t> </a:t>
            </a:r>
            <a:r>
              <a:rPr lang="es-CO" sz="3600" b="1" dirty="0">
                <a:solidFill>
                  <a:srgbClr val="FF0000"/>
                </a:solidFill>
              </a:rPr>
              <a:t>William Thompson Kelvin</a:t>
            </a:r>
            <a:r>
              <a:rPr lang="es-CO" sz="3600" b="1" dirty="0" smtClean="0">
                <a:solidFill>
                  <a:srgbClr val="FF0000"/>
                </a:solidFill>
              </a:rPr>
              <a:t>):</a:t>
            </a:r>
            <a:r>
              <a:rPr lang="es-CO" sz="3600" dirty="0"/>
              <a:t> También conocida como </a:t>
            </a:r>
            <a:r>
              <a:rPr lang="es-CO" sz="3600" i="1" u="sng" dirty="0"/>
              <a:t>escala </a:t>
            </a:r>
            <a:r>
              <a:rPr lang="es-CO" sz="3600" i="1" u="sng" dirty="0" smtClean="0"/>
              <a:t>absoluta</a:t>
            </a:r>
            <a:r>
              <a:rPr lang="es-CO" sz="3600" dirty="0" smtClean="0"/>
              <a:t>, </a:t>
            </a:r>
            <a:r>
              <a:rPr lang="es-CO" sz="3600" dirty="0"/>
              <a:t>es la escala usada en el sistema internacional, está basada en la escala Celsius estableciendo el cero absoluto en -273.15 </a:t>
            </a:r>
            <a:r>
              <a:rPr lang="es-CO" sz="3600" dirty="0" smtClean="0"/>
              <a:t>°C.</a:t>
            </a:r>
          </a:p>
        </p:txBody>
      </p:sp>
      <p:pic>
        <p:nvPicPr>
          <p:cNvPr id="198658" name="Picture 2" descr="http://a2.files.biography.com/image/upload/c_fit,cs_srgb,dpr_1.0,h_1200,q_80,w_1200/MTE5NDg0MDU1MDI0MDc2MzA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394" y="4574394"/>
            <a:ext cx="2283606" cy="22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16012"/>
              </p:ext>
            </p:extLst>
          </p:nvPr>
        </p:nvGraphicFramePr>
        <p:xfrm>
          <a:off x="1882140" y="4919502"/>
          <a:ext cx="5844540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49873">
                  <a:extLst>
                    <a:ext uri="{9D8B030D-6E8A-4147-A177-3AD203B41FA5}">
                      <a16:colId xmlns:a16="http://schemas.microsoft.com/office/drawing/2014/main" val="3928912113"/>
                    </a:ext>
                  </a:extLst>
                </a:gridCol>
                <a:gridCol w="2494667">
                  <a:extLst>
                    <a:ext uri="{9D8B030D-6E8A-4147-A177-3AD203B41FA5}">
                      <a16:colId xmlns:a16="http://schemas.microsoft.com/office/drawing/2014/main" val="2585125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T. Congelación</a:t>
                      </a:r>
                      <a:endParaRPr lang="es-CO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T. ebullición</a:t>
                      </a:r>
                      <a:endParaRPr lang="es-CO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5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273.15 K</a:t>
                      </a:r>
                      <a:endParaRPr lang="es-CO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dirty="0" smtClean="0"/>
                        <a:t>373.15 K</a:t>
                      </a:r>
                      <a:endParaRPr lang="es-CO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4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2. Escala de medición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4685" y="2658168"/>
            <a:ext cx="4136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Celsius [°C]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Fahrenheit</a:t>
            </a:r>
            <a:r>
              <a:rPr lang="es-CO" sz="3600" i="1" dirty="0" smtClean="0"/>
              <a:t> </a:t>
            </a:r>
            <a:r>
              <a:rPr lang="es-CO" sz="3600" dirty="0"/>
              <a:t>[°C</a:t>
            </a:r>
            <a:r>
              <a:rPr lang="es-CO" sz="3600" dirty="0" smtClean="0"/>
              <a:t>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>
                <a:solidFill>
                  <a:srgbClr val="FF0000"/>
                </a:solidFill>
              </a:rPr>
              <a:t>Kelvin [K]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Rankine [</a:t>
            </a:r>
            <a:r>
              <a:rPr lang="es-CO" sz="3600" dirty="0" err="1" smtClean="0"/>
              <a:t>°R</a:t>
            </a:r>
            <a:r>
              <a:rPr lang="es-CO" sz="3600" dirty="0" smtClean="0"/>
              <a:t>]</a:t>
            </a:r>
            <a:endParaRPr lang="es-CO" sz="3600" dirty="0"/>
          </a:p>
        </p:txBody>
      </p:sp>
      <p:pic>
        <p:nvPicPr>
          <p:cNvPr id="194562" name="Picture 2" descr="https://lidiaconlaquimica.files.wordpress.com/2015/06/escalas-temperaturas-grado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98" y="1625477"/>
            <a:ext cx="5803102" cy="489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7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smtClean="0"/>
              <a:t>2. </a:t>
            </a:r>
            <a:r>
              <a:rPr lang="es-CO" sz="4800" b="1" dirty="0" smtClean="0"/>
              <a:t>Escala de medición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4685" y="2658168"/>
            <a:ext cx="4136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Celsius [°C]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Fahrenheit</a:t>
            </a:r>
            <a:r>
              <a:rPr lang="es-CO" sz="3600" i="1" dirty="0" smtClean="0"/>
              <a:t> </a:t>
            </a:r>
            <a:r>
              <a:rPr lang="es-CO" sz="3600" dirty="0"/>
              <a:t>[°C</a:t>
            </a:r>
            <a:r>
              <a:rPr lang="es-CO" sz="3600" dirty="0" smtClean="0"/>
              <a:t>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>
                <a:solidFill>
                  <a:srgbClr val="FF0000"/>
                </a:solidFill>
              </a:rPr>
              <a:t>Kelvin [K]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Rankine [</a:t>
            </a:r>
            <a:r>
              <a:rPr lang="es-CO" sz="3600" dirty="0" err="1" smtClean="0"/>
              <a:t>°R</a:t>
            </a:r>
            <a:r>
              <a:rPr lang="es-CO" sz="3600" dirty="0" smtClean="0"/>
              <a:t>]</a:t>
            </a:r>
            <a:endParaRPr lang="es-CO" sz="3600" dirty="0"/>
          </a:p>
        </p:txBody>
      </p:sp>
      <p:graphicFrame>
        <p:nvGraphicFramePr>
          <p:cNvPr id="6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913283"/>
              </p:ext>
            </p:extLst>
          </p:nvPr>
        </p:nvGraphicFramePr>
        <p:xfrm>
          <a:off x="6028493" y="1981942"/>
          <a:ext cx="4614862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83" name="Equation" r:id="rId3" imgW="1041120" imgH="825480" progId="Equation.DSMT4">
                  <p:embed/>
                </p:oleObj>
              </mc:Choice>
              <mc:Fallback>
                <p:oleObj name="Equation" r:id="rId3" imgW="1041120" imgH="825480" progId="Equation.DSMT4">
                  <p:embed/>
                  <p:pic>
                    <p:nvPicPr>
                      <p:cNvPr id="6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8493" y="1981942"/>
                        <a:ext cx="4614862" cy="366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05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u="sng" dirty="0" smtClean="0">
                <a:solidFill>
                  <a:srgbClr val="FF0000"/>
                </a:solidFill>
              </a:rPr>
              <a:t>Ejemplo</a:t>
            </a:r>
            <a:endParaRPr lang="es-CO" sz="4800" u="sng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04684" y="2124768"/>
            <a:ext cx="9615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/>
              <a:t>Determinar la temperatura donde la escala Fahrenheit y Celsius muestran el mismo valor </a:t>
            </a:r>
          </a:p>
        </p:txBody>
      </p:sp>
    </p:spTree>
    <p:extLst>
      <p:ext uri="{BB962C8B-B14F-4D97-AF65-F5344CB8AC3E}">
        <p14:creationId xmlns:p14="http://schemas.microsoft.com/office/powerpoint/2010/main" val="31905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u="sng" dirty="0" smtClean="0">
                <a:solidFill>
                  <a:srgbClr val="FF0000"/>
                </a:solidFill>
              </a:rPr>
              <a:t>Ejemplo</a:t>
            </a:r>
            <a:endParaRPr lang="es-CO" sz="4800" u="sng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04684" y="2124768"/>
            <a:ext cx="9615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/>
              <a:t>Determinar la temperatura donde la escala Fahrenheit y Celsius muestran el mismo valor </a:t>
            </a:r>
          </a:p>
        </p:txBody>
      </p:sp>
      <p:graphicFrame>
        <p:nvGraphicFramePr>
          <p:cNvPr id="6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028838"/>
              </p:ext>
            </p:extLst>
          </p:nvPr>
        </p:nvGraphicFramePr>
        <p:xfrm>
          <a:off x="4830647" y="4177273"/>
          <a:ext cx="236378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0" name="Equation" r:id="rId3" imgW="533160" imgH="177480" progId="Equation.DSMT4">
                  <p:embed/>
                </p:oleObj>
              </mc:Choice>
              <mc:Fallback>
                <p:oleObj name="Equation" r:id="rId3" imgW="533160" imgH="177480" progId="Equation.DSMT4">
                  <p:embed/>
                  <p:pic>
                    <p:nvPicPr>
                      <p:cNvPr id="6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647" y="4177273"/>
                        <a:ext cx="2363787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0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u="sng" dirty="0" smtClean="0">
                <a:solidFill>
                  <a:srgbClr val="FF0000"/>
                </a:solidFill>
              </a:rPr>
              <a:t>Ejemplo</a:t>
            </a:r>
            <a:endParaRPr lang="es-CO" sz="4800" u="sng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04684" y="2124768"/>
            <a:ext cx="9615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/>
              <a:t>Determinar la temperatura donde la escala Fahrenheit y Celsius muestran el mismo valor </a:t>
            </a:r>
          </a:p>
        </p:txBody>
      </p:sp>
      <p:graphicFrame>
        <p:nvGraphicFramePr>
          <p:cNvPr id="6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524890"/>
              </p:ext>
            </p:extLst>
          </p:nvPr>
        </p:nvGraphicFramePr>
        <p:xfrm>
          <a:off x="3959225" y="3995091"/>
          <a:ext cx="410845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4" name="Equation" r:id="rId3" imgW="927000" imgH="393480" progId="Equation.DSMT4">
                  <p:embed/>
                </p:oleObj>
              </mc:Choice>
              <mc:Fallback>
                <p:oleObj name="Equation" r:id="rId3" imgW="927000" imgH="393480" progId="Equation.DSMT4">
                  <p:embed/>
                  <p:pic>
                    <p:nvPicPr>
                      <p:cNvPr id="6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225" y="3995091"/>
                        <a:ext cx="4108450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00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u="sng" dirty="0" smtClean="0">
                <a:solidFill>
                  <a:srgbClr val="FF0000"/>
                </a:solidFill>
              </a:rPr>
              <a:t>Ejemplo</a:t>
            </a:r>
            <a:endParaRPr lang="es-CO" sz="4800" u="sng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04684" y="2124768"/>
            <a:ext cx="9615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/>
              <a:t>Determinar la temperatura donde la escala Fahrenheit y Celsius muestran el mismo valor </a:t>
            </a:r>
          </a:p>
        </p:txBody>
      </p:sp>
      <p:graphicFrame>
        <p:nvGraphicFramePr>
          <p:cNvPr id="6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712358"/>
              </p:ext>
            </p:extLst>
          </p:nvPr>
        </p:nvGraphicFramePr>
        <p:xfrm>
          <a:off x="3930650" y="3995738"/>
          <a:ext cx="416560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88" name="Equation" r:id="rId3" imgW="939600" imgH="393480" progId="Equation.DSMT4">
                  <p:embed/>
                </p:oleObj>
              </mc:Choice>
              <mc:Fallback>
                <p:oleObj name="Equation" r:id="rId3" imgW="939600" imgH="393480" progId="Equation.DSMT4">
                  <p:embed/>
                  <p:pic>
                    <p:nvPicPr>
                      <p:cNvPr id="6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650" y="3995738"/>
                        <a:ext cx="4165600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68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altLang="es-CO" b="1" u="sng" dirty="0" smtClean="0">
                <a:solidFill>
                  <a:srgbClr val="FF0000"/>
                </a:solidFill>
              </a:rPr>
              <a:t>MEDICIONES DE VARIABLES MECÁNICAS</a:t>
            </a:r>
            <a:endParaRPr lang="es-ES_tradnl" altLang="es-CO" b="1" u="sng" dirty="0">
              <a:solidFill>
                <a:srgbClr val="FF0000"/>
              </a:solidFill>
            </a:endParaRP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3962400" y="33528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19150" indent="-285750" algn="l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s-ES_tradnl" altLang="es-CO" sz="2400" b="1"/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2133600" y="4038600"/>
            <a:ext cx="381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s-ES" altLang="es-CO"/>
          </a:p>
        </p:txBody>
      </p:sp>
      <p:grpSp>
        <p:nvGrpSpPr>
          <p:cNvPr id="5" name="Grupo 4"/>
          <p:cNvGrpSpPr/>
          <p:nvPr/>
        </p:nvGrpSpPr>
        <p:grpSpPr>
          <a:xfrm>
            <a:off x="1220482" y="1494114"/>
            <a:ext cx="10923214" cy="5087882"/>
            <a:chOff x="1941514" y="1427397"/>
            <a:chExt cx="10168956" cy="4680400"/>
          </a:xfrm>
        </p:grpSpPr>
        <p:pic>
          <p:nvPicPr>
            <p:cNvPr id="13" name="Picture 12"/>
            <p:cNvPicPr>
              <a:picLocks noGrp="1" noChangeAspect="1" noChangeArrowheads="1"/>
            </p:cNvPicPr>
            <p:nvPr>
              <p:ph idx="1"/>
            </p:nvPr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41514" y="1427397"/>
              <a:ext cx="7835215" cy="4680400"/>
            </a:xfrm>
            <a:noFill/>
            <a:ln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2997200" y="4038600"/>
              <a:ext cx="8064500" cy="19431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804035" y="3177620"/>
              <a:ext cx="4306435" cy="19431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6" name="Flecha abajo 5"/>
          <p:cNvSpPr/>
          <p:nvPr/>
        </p:nvSpPr>
        <p:spPr>
          <a:xfrm>
            <a:off x="3607668" y="3876960"/>
            <a:ext cx="803808" cy="162278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501718" y="5566349"/>
            <a:ext cx="3057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/>
              <a:t>Segundo </a:t>
            </a:r>
            <a:r>
              <a:rPr lang="es-CO" sz="2400" b="1" dirty="0"/>
              <a:t>parcial (Capítulo </a:t>
            </a:r>
            <a:r>
              <a:rPr lang="es-CO" sz="2400" b="1" dirty="0" smtClean="0"/>
              <a:t>III</a:t>
            </a:r>
            <a:r>
              <a:rPr lang="es-CO" sz="2400" dirty="0" smtClean="0"/>
              <a:t>)</a:t>
            </a:r>
          </a:p>
          <a:p>
            <a:pPr algn="ctr"/>
            <a:r>
              <a:rPr lang="es-CO" sz="2400" b="1" u="sng" dirty="0" smtClean="0">
                <a:solidFill>
                  <a:srgbClr val="FF0000"/>
                </a:solidFill>
              </a:rPr>
              <a:t>15%</a:t>
            </a:r>
            <a:endParaRPr lang="es-CO" sz="2400" b="1" u="sng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484416" y="484791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sz="2400" i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Medición </a:t>
            </a:r>
            <a:r>
              <a:rPr lang="es-ES" sz="24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variables </a:t>
            </a:r>
            <a:r>
              <a:rPr lang="es-E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mecánicas haciendo uso directo o indirecto de los transductores</a:t>
            </a:r>
            <a:endParaRPr lang="es-CO" sz="3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2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u="sng" dirty="0" smtClean="0">
                <a:solidFill>
                  <a:srgbClr val="FF0000"/>
                </a:solidFill>
              </a:rPr>
              <a:t>Ejemplo</a:t>
            </a:r>
            <a:endParaRPr lang="es-CO" sz="4800" u="sng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04684" y="2124768"/>
            <a:ext cx="9615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/>
              <a:t>Determinar la temperatura donde la escala Fahrenheit y Celsius muestran el mismo valor </a:t>
            </a:r>
          </a:p>
        </p:txBody>
      </p:sp>
      <p:graphicFrame>
        <p:nvGraphicFramePr>
          <p:cNvPr id="6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882579"/>
              </p:ext>
            </p:extLst>
          </p:nvPr>
        </p:nvGraphicFramePr>
        <p:xfrm>
          <a:off x="3875088" y="3911600"/>
          <a:ext cx="4278312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12" name="Equation" r:id="rId3" imgW="965160" imgH="431640" progId="Equation.DSMT4">
                  <p:embed/>
                </p:oleObj>
              </mc:Choice>
              <mc:Fallback>
                <p:oleObj name="Equation" r:id="rId3" imgW="965160" imgH="431640" progId="Equation.DSMT4">
                  <p:embed/>
                  <p:pic>
                    <p:nvPicPr>
                      <p:cNvPr id="6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088" y="3911600"/>
                        <a:ext cx="4278312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10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u="sng" dirty="0" smtClean="0">
                <a:solidFill>
                  <a:srgbClr val="FF0000"/>
                </a:solidFill>
              </a:rPr>
              <a:t>Ejemplo</a:t>
            </a:r>
            <a:endParaRPr lang="es-CO" sz="4800" u="sng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04684" y="2124768"/>
            <a:ext cx="9615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/>
              <a:t>Determinar la temperatura donde la escala Fahrenheit y Celsius muestran el mismo valor </a:t>
            </a:r>
          </a:p>
        </p:txBody>
      </p:sp>
      <p:graphicFrame>
        <p:nvGraphicFramePr>
          <p:cNvPr id="6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968892"/>
              </p:ext>
            </p:extLst>
          </p:nvPr>
        </p:nvGraphicFramePr>
        <p:xfrm>
          <a:off x="4267085" y="4230464"/>
          <a:ext cx="34909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36" name="Equation" r:id="rId3" imgW="787320" imgH="177480" progId="Equation.DSMT4">
                  <p:embed/>
                </p:oleObj>
              </mc:Choice>
              <mc:Fallback>
                <p:oleObj name="Equation" r:id="rId3" imgW="787320" imgH="177480" progId="Equation.DSMT4">
                  <p:embed/>
                  <p:pic>
                    <p:nvPicPr>
                      <p:cNvPr id="6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085" y="4230464"/>
                        <a:ext cx="34909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Llamada de flecha hacia arriba 1"/>
          <p:cNvSpPr/>
          <p:nvPr/>
        </p:nvSpPr>
        <p:spPr>
          <a:xfrm>
            <a:off x="3340174" y="5017864"/>
            <a:ext cx="5344733" cy="1679150"/>
          </a:xfrm>
          <a:prstGeom prst="upArrowCallou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-40[°F] se tiene -40[°C]</a:t>
            </a:r>
            <a:endParaRPr lang="es-CO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13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u="sng" dirty="0" smtClean="0">
                <a:solidFill>
                  <a:srgbClr val="FF0000"/>
                </a:solidFill>
              </a:rPr>
              <a:t>Ejemplo</a:t>
            </a:r>
            <a:endParaRPr lang="es-CO" sz="4800" u="sng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04684" y="2124768"/>
            <a:ext cx="9615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/>
              <a:t>La temperatura de la corona solar tiene un valor de Tcs=2x10</a:t>
            </a:r>
            <a:r>
              <a:rPr lang="es-CO" sz="3600" baseline="30000" dirty="0" smtClean="0"/>
              <a:t>7 </a:t>
            </a:r>
            <a:r>
              <a:rPr lang="es-CO" sz="3600" dirty="0" smtClean="0"/>
              <a:t>[°C], la temperatura del helio liquido tiene un valor de </a:t>
            </a:r>
            <a:r>
              <a:rPr lang="es-CO" sz="3600" dirty="0" err="1" smtClean="0"/>
              <a:t>The</a:t>
            </a:r>
            <a:r>
              <a:rPr lang="es-CO" sz="3600" dirty="0" smtClean="0"/>
              <a:t>=-268.93[°C]. Expresar los valores en términos de la temperatura absoluta</a:t>
            </a:r>
          </a:p>
        </p:txBody>
      </p:sp>
    </p:spTree>
    <p:extLst>
      <p:ext uri="{BB962C8B-B14F-4D97-AF65-F5344CB8AC3E}">
        <p14:creationId xmlns:p14="http://schemas.microsoft.com/office/powerpoint/2010/main" val="27662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u="sng" dirty="0" smtClean="0">
                <a:solidFill>
                  <a:srgbClr val="FF0000"/>
                </a:solidFill>
              </a:rPr>
              <a:t>Ejemplo</a:t>
            </a:r>
            <a:endParaRPr lang="es-CO" sz="4800" u="sng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04684" y="2124768"/>
            <a:ext cx="9615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/>
              <a:t>La temperatura de la corona solar tiene un valor de Tcs=2x10</a:t>
            </a:r>
            <a:r>
              <a:rPr lang="es-CO" sz="3600" baseline="30000" dirty="0" smtClean="0"/>
              <a:t>7 </a:t>
            </a:r>
            <a:r>
              <a:rPr lang="es-CO" sz="3600" dirty="0" smtClean="0"/>
              <a:t>[°C], la temperatura del helio liquido tiene un valor de </a:t>
            </a:r>
            <a:r>
              <a:rPr lang="es-CO" sz="3600" dirty="0" err="1" smtClean="0"/>
              <a:t>The</a:t>
            </a:r>
            <a:r>
              <a:rPr lang="es-CO" sz="3600" dirty="0" smtClean="0"/>
              <a:t>=-268.93[°C]. Expresar los valores en términos de la temperatura absoluta</a:t>
            </a:r>
          </a:p>
        </p:txBody>
      </p:sp>
      <p:graphicFrame>
        <p:nvGraphicFramePr>
          <p:cNvPr id="6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917119"/>
              </p:ext>
            </p:extLst>
          </p:nvPr>
        </p:nvGraphicFramePr>
        <p:xfrm>
          <a:off x="3705109" y="4932383"/>
          <a:ext cx="4614863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0" name="Equation" r:id="rId3" imgW="1041120" imgH="177480" progId="Equation.DSMT4">
                  <p:embed/>
                </p:oleObj>
              </mc:Choice>
              <mc:Fallback>
                <p:oleObj name="Equation" r:id="rId3" imgW="1041120" imgH="177480" progId="Equation.DSMT4">
                  <p:embed/>
                  <p:pic>
                    <p:nvPicPr>
                      <p:cNvPr id="6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109" y="4932383"/>
                        <a:ext cx="4614863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98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u="sng" dirty="0" smtClean="0">
                <a:solidFill>
                  <a:srgbClr val="FF0000"/>
                </a:solidFill>
              </a:rPr>
              <a:t>Ejemplo</a:t>
            </a:r>
            <a:endParaRPr lang="es-CO" sz="4800" u="sng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04684" y="2124768"/>
            <a:ext cx="9615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600" dirty="0" smtClean="0"/>
              <a:t>La temperatura de la corona solar tiene un valor de Tcs=2x10</a:t>
            </a:r>
            <a:r>
              <a:rPr lang="es-CO" sz="3600" baseline="30000" dirty="0" smtClean="0"/>
              <a:t>7 </a:t>
            </a:r>
            <a:r>
              <a:rPr lang="es-CO" sz="3600" dirty="0" smtClean="0"/>
              <a:t>[°C], la temperatura del helio liquido tiene un valor de </a:t>
            </a:r>
            <a:r>
              <a:rPr lang="es-CO" sz="3600" dirty="0" err="1" smtClean="0"/>
              <a:t>THe</a:t>
            </a:r>
            <a:r>
              <a:rPr lang="es-CO" sz="3600" dirty="0" smtClean="0"/>
              <a:t>=-268.93[°C]. Expresar los valores en términos de la temperatura absoluta</a:t>
            </a:r>
          </a:p>
        </p:txBody>
      </p:sp>
      <p:graphicFrame>
        <p:nvGraphicFramePr>
          <p:cNvPr id="6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097204"/>
              </p:ext>
            </p:extLst>
          </p:nvPr>
        </p:nvGraphicFramePr>
        <p:xfrm>
          <a:off x="3953328" y="4932383"/>
          <a:ext cx="3770313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84" name="Equation" r:id="rId3" imgW="850680" imgH="228600" progId="Equation.DSMT4">
                  <p:embed/>
                </p:oleObj>
              </mc:Choice>
              <mc:Fallback>
                <p:oleObj name="Equation" r:id="rId3" imgW="850680" imgH="228600" progId="Equation.DSMT4">
                  <p:embed/>
                  <p:pic>
                    <p:nvPicPr>
                      <p:cNvPr id="6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3328" y="4932383"/>
                        <a:ext cx="3770313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9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 descr="Foto: La superconductividad permite la levitación magnética de ciertos materia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792162"/>
            <a:ext cx="11821639" cy="529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2" name="Picture 4" descr="https://upload.wikimedia.org/wikipedia/commons/9/9f/JR-Maglev-MLX01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158875"/>
            <a:ext cx="6207125" cy="46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4" name="Picture 6" descr="https://upload.wikimedia.org/wikipedia/commons/d/d0/Shanghai_Transrapid_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4" y="1158875"/>
            <a:ext cx="6207125" cy="46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8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3. Transductores</a:t>
            </a:r>
            <a:endParaRPr lang="es-CO" sz="4800" b="1" dirty="0"/>
          </a:p>
        </p:txBody>
      </p:sp>
      <p:pic>
        <p:nvPicPr>
          <p:cNvPr id="184322" name="Picture 2" descr="http://3.bp.blogspot.com/-HXbJdqYUTQw/VLLErwnpjUI/AAAAAAAAAck/o6UblkDOfM4/s1600/pregunt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176" y="1828655"/>
            <a:ext cx="5893636" cy="43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8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3. Transductores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899885" y="1981943"/>
            <a:ext cx="10247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3.1	Transductor resistivo </a:t>
            </a:r>
            <a:r>
              <a:rPr lang="es-CO" sz="3600" dirty="0" err="1" smtClean="0"/>
              <a:t>RTD</a:t>
            </a:r>
            <a:r>
              <a:rPr lang="es-CO" sz="3600" dirty="0" smtClean="0"/>
              <a:t> </a:t>
            </a:r>
            <a:r>
              <a:rPr lang="es-CO" sz="3600" i="1" dirty="0" smtClean="0"/>
              <a:t>(</a:t>
            </a:r>
            <a:r>
              <a:rPr lang="es-CO" sz="3600" i="1" dirty="0" err="1"/>
              <a:t>Resistive</a:t>
            </a:r>
            <a:r>
              <a:rPr lang="es-CO" sz="3600" i="1" dirty="0"/>
              <a:t> </a:t>
            </a:r>
            <a:r>
              <a:rPr lang="es-CO" sz="3600" i="1" dirty="0" err="1"/>
              <a:t>Temperature</a:t>
            </a:r>
            <a:r>
              <a:rPr lang="es-CO" sz="3600" i="1" dirty="0"/>
              <a:t> </a:t>
            </a:r>
            <a:r>
              <a:rPr lang="es-CO" sz="3600" i="1" dirty="0" smtClean="0"/>
              <a:t>	</a:t>
            </a:r>
            <a:r>
              <a:rPr lang="es-CO" sz="3600" i="1" dirty="0" err="1" smtClean="0"/>
              <a:t>Detectors</a:t>
            </a:r>
            <a:r>
              <a:rPr lang="es-CO" sz="3600" i="1" dirty="0" smtClean="0"/>
              <a:t>)</a:t>
            </a:r>
            <a:endParaRPr lang="es-CO" sz="36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74" y="3447146"/>
            <a:ext cx="4328431" cy="3280228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423533"/>
              </p:ext>
            </p:extLst>
          </p:nvPr>
        </p:nvGraphicFramePr>
        <p:xfrm>
          <a:off x="5936341" y="4561938"/>
          <a:ext cx="5210629" cy="765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95" name="Equation" r:id="rId4" imgW="1777680" imgH="253800" progId="Equation.DSMT4">
                  <p:embed/>
                </p:oleObj>
              </mc:Choice>
              <mc:Fallback>
                <p:oleObj name="Equation" r:id="rId4" imgW="1777680" imgH="253800" progId="Equation.DSMT4">
                  <p:embed/>
                  <p:pic>
                    <p:nvPicPr>
                      <p:cNvPr id="12" name="Objeto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6341" y="4561938"/>
                        <a:ext cx="5210629" cy="7658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688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3. Transductores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899885" y="1981943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3.2	Transductor resistivo termistor</a:t>
            </a:r>
            <a:endParaRPr lang="es-CO" sz="3600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652" t="3290" r="2275" b="4827"/>
          <a:stretch/>
        </p:blipFill>
        <p:spPr>
          <a:xfrm>
            <a:off x="899885" y="3148970"/>
            <a:ext cx="5420179" cy="3215543"/>
          </a:xfrm>
          <a:prstGeom prst="rect">
            <a:avLst/>
          </a:prstGeom>
        </p:spPr>
      </p:pic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724170"/>
              </p:ext>
            </p:extLst>
          </p:nvPr>
        </p:nvGraphicFramePr>
        <p:xfrm>
          <a:off x="6526440" y="3544360"/>
          <a:ext cx="4910818" cy="158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18" name="Equation" r:id="rId4" imgW="1257120" imgH="393480" progId="Equation.DSMT4">
                  <p:embed/>
                </p:oleObj>
              </mc:Choice>
              <mc:Fallback>
                <p:oleObj name="Equation" r:id="rId4" imgW="1257120" imgH="393480" progId="Equation.DSMT4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6440" y="3544360"/>
                        <a:ext cx="4910818" cy="1581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2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altLang="es-CO" b="1" dirty="0" smtClean="0"/>
              <a:t>Medición de Variables Mecánicas</a:t>
            </a:r>
            <a:endParaRPr lang="es-ES_tradnl" altLang="es-CO" b="1" dirty="0"/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3962400" y="33528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19150" indent="-285750" algn="l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s-ES_tradnl" altLang="es-CO" sz="2400" b="1"/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2133600" y="4038600"/>
            <a:ext cx="381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s-ES" altLang="es-CO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9064823"/>
              </p:ext>
            </p:extLst>
          </p:nvPr>
        </p:nvGraphicFramePr>
        <p:xfrm>
          <a:off x="282388" y="1690688"/>
          <a:ext cx="11604812" cy="458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89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3. Transductores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899885" y="1981943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3.3	Termopares</a:t>
            </a:r>
            <a:endParaRPr lang="es-CO" sz="3600" i="1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860382"/>
              </p:ext>
            </p:extLst>
          </p:nvPr>
        </p:nvGraphicFramePr>
        <p:xfrm>
          <a:off x="-14517" y="2862188"/>
          <a:ext cx="12191999" cy="2616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16" name="Visio" r:id="rId3" imgW="4260950" imgH="913859" progId="Visio.Drawing.6">
                  <p:embed/>
                </p:oleObj>
              </mc:Choice>
              <mc:Fallback>
                <p:oleObj name="Visio" r:id="rId3" imgW="4260950" imgH="913859" progId="Visio.Drawing.6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517" y="2862188"/>
                        <a:ext cx="12191999" cy="2616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557354"/>
              </p:ext>
            </p:extLst>
          </p:nvPr>
        </p:nvGraphicFramePr>
        <p:xfrm>
          <a:off x="2948030" y="5660007"/>
          <a:ext cx="5513799" cy="107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17" name="Equation" r:id="rId5" imgW="1244520" imgH="241200" progId="Equation.DSMT4">
                  <p:embed/>
                </p:oleObj>
              </mc:Choice>
              <mc:Fallback>
                <p:oleObj name="Equation" r:id="rId5" imgW="1244520" imgH="241200" progId="Equation.DSMT4">
                  <p:embed/>
                  <p:pic>
                    <p:nvPicPr>
                      <p:cNvPr id="6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8030" y="5660007"/>
                        <a:ext cx="5513799" cy="1070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37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3. Transductores</a:t>
            </a:r>
            <a:endParaRPr lang="es-CO" sz="4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99885" y="1981943"/>
            <a:ext cx="10247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3.1	Transductor resistivo </a:t>
            </a:r>
            <a:r>
              <a:rPr lang="es-CO" sz="3600" dirty="0" err="1" smtClean="0"/>
              <a:t>RTD</a:t>
            </a:r>
            <a:r>
              <a:rPr lang="es-CO" sz="3600" dirty="0" smtClean="0"/>
              <a:t> </a:t>
            </a:r>
            <a:r>
              <a:rPr lang="es-CO" sz="3600" i="1" dirty="0" smtClean="0"/>
              <a:t>(</a:t>
            </a:r>
            <a:r>
              <a:rPr lang="es-CO" sz="3600" i="1" dirty="0" err="1"/>
              <a:t>Resistive</a:t>
            </a:r>
            <a:r>
              <a:rPr lang="es-CO" sz="3600" i="1" dirty="0"/>
              <a:t> </a:t>
            </a:r>
            <a:r>
              <a:rPr lang="es-CO" sz="3600" i="1" dirty="0" err="1"/>
              <a:t>Temperature</a:t>
            </a:r>
            <a:r>
              <a:rPr lang="es-CO" sz="3600" i="1" dirty="0"/>
              <a:t> </a:t>
            </a:r>
            <a:r>
              <a:rPr lang="es-CO" sz="3600" i="1" dirty="0" smtClean="0"/>
              <a:t>	</a:t>
            </a:r>
            <a:r>
              <a:rPr lang="es-CO" sz="3600" i="1" dirty="0" err="1" smtClean="0"/>
              <a:t>Detectors</a:t>
            </a:r>
            <a:r>
              <a:rPr lang="es-CO" sz="3600" i="1" dirty="0" smtClean="0"/>
              <a:t>)</a:t>
            </a:r>
            <a:endParaRPr lang="es-CO" sz="3600" i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899885" y="3172117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3.2	Transductor resistivo termistor</a:t>
            </a:r>
            <a:endParaRPr lang="es-CO" sz="3600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899885" y="3868810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3.3	Termopares</a:t>
            </a:r>
            <a:endParaRPr lang="es-CO" sz="3600" i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99885" y="4565503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>
                <a:solidFill>
                  <a:srgbClr val="FF0000"/>
                </a:solidFill>
              </a:rPr>
              <a:t>3.4</a:t>
            </a:r>
            <a:r>
              <a:rPr lang="es-CO" sz="3600" dirty="0" smtClean="0"/>
              <a:t>	</a:t>
            </a:r>
            <a:r>
              <a:rPr lang="es-CO" sz="3600" dirty="0" smtClean="0">
                <a:solidFill>
                  <a:srgbClr val="FF0000"/>
                </a:solidFill>
              </a:rPr>
              <a:t>¿?</a:t>
            </a:r>
            <a:endParaRPr lang="es-CO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3. Transductores</a:t>
            </a:r>
            <a:endParaRPr lang="es-CO" sz="4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99885" y="1981943"/>
            <a:ext cx="10247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3.1	Transductor resistivo </a:t>
            </a:r>
            <a:r>
              <a:rPr lang="es-CO" sz="3600" dirty="0" err="1" smtClean="0"/>
              <a:t>RTD</a:t>
            </a:r>
            <a:r>
              <a:rPr lang="es-CO" sz="3600" dirty="0" smtClean="0"/>
              <a:t> </a:t>
            </a:r>
            <a:r>
              <a:rPr lang="es-CO" sz="3600" i="1" dirty="0" smtClean="0"/>
              <a:t>(</a:t>
            </a:r>
            <a:r>
              <a:rPr lang="es-CO" sz="3600" i="1" dirty="0" err="1"/>
              <a:t>Resistive</a:t>
            </a:r>
            <a:r>
              <a:rPr lang="es-CO" sz="3600" i="1" dirty="0"/>
              <a:t> </a:t>
            </a:r>
            <a:r>
              <a:rPr lang="es-CO" sz="3600" i="1" dirty="0" err="1"/>
              <a:t>Temperature</a:t>
            </a:r>
            <a:r>
              <a:rPr lang="es-CO" sz="3600" i="1" dirty="0"/>
              <a:t> </a:t>
            </a:r>
            <a:r>
              <a:rPr lang="es-CO" sz="3600" i="1" dirty="0" smtClean="0"/>
              <a:t>	</a:t>
            </a:r>
            <a:r>
              <a:rPr lang="es-CO" sz="3600" i="1" dirty="0" err="1" smtClean="0"/>
              <a:t>Detectors</a:t>
            </a:r>
            <a:r>
              <a:rPr lang="es-CO" sz="3600" i="1" dirty="0" smtClean="0"/>
              <a:t>)</a:t>
            </a:r>
            <a:endParaRPr lang="es-CO" sz="3600" i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899885" y="3172117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3.2	Transductor resistivo termistor</a:t>
            </a:r>
            <a:endParaRPr lang="es-CO" sz="3600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899885" y="3868810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3.3	Termopares</a:t>
            </a:r>
            <a:endParaRPr lang="es-CO" sz="3600" i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99885" y="4565503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>
                <a:solidFill>
                  <a:srgbClr val="FF0000"/>
                </a:solidFill>
              </a:rPr>
              <a:t>3.4</a:t>
            </a:r>
            <a:r>
              <a:rPr lang="es-CO" sz="3600" dirty="0" smtClean="0"/>
              <a:t>	</a:t>
            </a:r>
            <a:r>
              <a:rPr lang="es-CO" sz="3600" dirty="0" smtClean="0">
                <a:solidFill>
                  <a:srgbClr val="FF0000"/>
                </a:solidFill>
              </a:rPr>
              <a:t>Termómetros</a:t>
            </a:r>
            <a:endParaRPr lang="es-CO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14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3. </a:t>
            </a:r>
            <a:r>
              <a:rPr lang="es-CO" sz="4800" b="1" dirty="0" smtClean="0"/>
              <a:t>Transductores</a:t>
            </a:r>
            <a:endParaRPr lang="es-CO" sz="4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99885" y="1981943"/>
            <a:ext cx="10247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3.1	Transductor resistivo </a:t>
            </a:r>
            <a:r>
              <a:rPr lang="es-CO" sz="3600" dirty="0" err="1" smtClean="0"/>
              <a:t>RTD</a:t>
            </a:r>
            <a:r>
              <a:rPr lang="es-CO" sz="3600" dirty="0" smtClean="0"/>
              <a:t> </a:t>
            </a:r>
            <a:r>
              <a:rPr lang="es-CO" sz="3600" i="1" dirty="0" smtClean="0"/>
              <a:t>(</a:t>
            </a:r>
            <a:r>
              <a:rPr lang="es-CO" sz="3600" i="1" dirty="0" err="1"/>
              <a:t>Resistive</a:t>
            </a:r>
            <a:r>
              <a:rPr lang="es-CO" sz="3600" i="1" dirty="0"/>
              <a:t> </a:t>
            </a:r>
            <a:r>
              <a:rPr lang="es-CO" sz="3600" i="1" dirty="0" err="1"/>
              <a:t>Temperature</a:t>
            </a:r>
            <a:r>
              <a:rPr lang="es-CO" sz="3600" i="1" dirty="0"/>
              <a:t> </a:t>
            </a:r>
            <a:r>
              <a:rPr lang="es-CO" sz="3600" i="1" dirty="0" smtClean="0"/>
              <a:t>	</a:t>
            </a:r>
            <a:r>
              <a:rPr lang="es-CO" sz="3600" i="1" dirty="0" err="1" smtClean="0"/>
              <a:t>Detectors</a:t>
            </a:r>
            <a:r>
              <a:rPr lang="es-CO" sz="3600" i="1" dirty="0" smtClean="0"/>
              <a:t>)</a:t>
            </a:r>
            <a:endParaRPr lang="es-CO" sz="3600" i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899885" y="3172117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3.2	Transductor resistivo termistor</a:t>
            </a:r>
            <a:endParaRPr lang="es-CO" sz="3600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899885" y="3868810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3.3	Termopares</a:t>
            </a:r>
            <a:endParaRPr lang="es-CO" sz="3600" i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99885" y="4565503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>
                <a:solidFill>
                  <a:srgbClr val="FF0000"/>
                </a:solidFill>
              </a:rPr>
              <a:t>3.4</a:t>
            </a:r>
            <a:r>
              <a:rPr lang="es-CO" sz="3600" dirty="0" smtClean="0"/>
              <a:t>	</a:t>
            </a:r>
            <a:r>
              <a:rPr lang="es-CO" sz="3600" dirty="0" smtClean="0">
                <a:solidFill>
                  <a:srgbClr val="FF0000"/>
                </a:solidFill>
              </a:rPr>
              <a:t>Termómetros</a:t>
            </a:r>
            <a:endParaRPr lang="es-CO" sz="3600" i="1" dirty="0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99885" y="5262196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>
                <a:solidFill>
                  <a:srgbClr val="FF0000"/>
                </a:solidFill>
              </a:rPr>
              <a:t>3.5	Transductores de temperatura semiconductores</a:t>
            </a:r>
            <a:endParaRPr lang="es-CO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1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950685" y="3600303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smtClean="0"/>
              <a:t>3.4	Termómetros</a:t>
            </a:r>
            <a:endParaRPr lang="es-CO" sz="3600" b="1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4963885" y="4578203"/>
            <a:ext cx="579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Termómetros de vidrio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/>
              <a:t>Termómetros </a:t>
            </a:r>
            <a:r>
              <a:rPr lang="es-CO" sz="3600" dirty="0" smtClean="0"/>
              <a:t>bimetálicos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Termómetros infrarrojos</a:t>
            </a:r>
            <a:endParaRPr lang="es-CO" sz="3600" dirty="0"/>
          </a:p>
        </p:txBody>
      </p:sp>
      <p:pic>
        <p:nvPicPr>
          <p:cNvPr id="202754" name="Picture 2" descr="https://termodfisica.files.wordpress.com/2014/10/termometro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02" y="780217"/>
            <a:ext cx="55340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756" name="Picture 4" descr="http://de-de.wika.de/upload/WIKA_Thumbnails/Product-Detail-Large/PIC_PR_52_de_de_48264.jp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6" y="199193"/>
            <a:ext cx="36798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84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de vidrio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70467" y="2197410"/>
            <a:ext cx="52239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Aplicación Industrial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prstClr val="black"/>
                </a:solidFill>
              </a:rPr>
              <a:t>Aplicación personal (hogar)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245376" y="2197410"/>
            <a:ext cx="52638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Bajo Costo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prstClr val="black"/>
                </a:solidFill>
              </a:rPr>
              <a:t>Fácil 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34363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de vidrio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70467" y="2197410"/>
            <a:ext cx="52239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Aplicación Industrial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prstClr val="black"/>
                </a:solidFill>
              </a:rPr>
              <a:t>Aplicación personal (hogar)</a:t>
            </a:r>
          </a:p>
        </p:txBody>
      </p:sp>
      <p:pic>
        <p:nvPicPr>
          <p:cNvPr id="6" name="Imagen 5"/>
          <p:cNvPicPr/>
          <p:nvPr/>
        </p:nvPicPr>
        <p:blipFill rotWithShape="1">
          <a:blip r:embed="rId2" cstate="print"/>
          <a:srcRect l="3938" t="7694" r="4074" b="20246"/>
          <a:stretch/>
        </p:blipFill>
        <p:spPr bwMode="auto">
          <a:xfrm>
            <a:off x="1220409" y="3754139"/>
            <a:ext cx="3342501" cy="2561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ángulo 6"/>
          <p:cNvSpPr/>
          <p:nvPr/>
        </p:nvSpPr>
        <p:spPr>
          <a:xfrm>
            <a:off x="6245376" y="2197410"/>
            <a:ext cx="52638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Bajo Costo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prstClr val="black"/>
                </a:solidFill>
              </a:rPr>
              <a:t>Fácil Implementación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164062" y="3761365"/>
            <a:ext cx="60264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>
                <a:solidFill>
                  <a:schemeClr val="accent6">
                    <a:lumMod val="75000"/>
                  </a:schemeClr>
                </a:solidFill>
              </a:rPr>
              <a:t>Construcción</a:t>
            </a:r>
          </a:p>
          <a:p>
            <a:pPr lvl="0" algn="just"/>
            <a:r>
              <a:rPr lang="es-CO" sz="3200" dirty="0" smtClean="0"/>
              <a:t>Tubo </a:t>
            </a:r>
            <a:r>
              <a:rPr lang="es-CO" sz="3200" dirty="0"/>
              <a:t>de vidrio </a:t>
            </a:r>
            <a:r>
              <a:rPr lang="es-CO" sz="3200" dirty="0" smtClean="0"/>
              <a:t>con </a:t>
            </a:r>
            <a:r>
              <a:rPr lang="es-CO" sz="3200" dirty="0"/>
              <a:t>un reservorio para </a:t>
            </a:r>
            <a:r>
              <a:rPr lang="es-CO" sz="3200" dirty="0" smtClean="0"/>
              <a:t>un </a:t>
            </a:r>
            <a:r>
              <a:rPr lang="es-CO" sz="3200" dirty="0"/>
              <a:t>líquido llamado </a:t>
            </a:r>
            <a:r>
              <a:rPr lang="es-CO" sz="3200" dirty="0" smtClean="0"/>
              <a:t>bulbo, con un </a:t>
            </a:r>
            <a:r>
              <a:rPr lang="es-CO" sz="3200" dirty="0"/>
              <a:t>canal delgado por el cual el líquido </a:t>
            </a:r>
            <a:r>
              <a:rPr lang="es-CO" sz="3200" dirty="0" smtClean="0"/>
              <a:t>fluye</a:t>
            </a:r>
            <a:endParaRPr lang="es-CO" sz="48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115130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de vidrio</a:t>
            </a:r>
            <a:endParaRPr lang="es-CO" sz="48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469342"/>
              </p:ext>
            </p:extLst>
          </p:nvPr>
        </p:nvGraphicFramePr>
        <p:xfrm>
          <a:off x="1797579" y="2013328"/>
          <a:ext cx="8250237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13" name="Equation" r:id="rId3" imgW="1434960" imgH="177480" progId="Equation.DSMT4">
                  <p:embed/>
                </p:oleObj>
              </mc:Choice>
              <mc:Fallback>
                <p:oleObj name="Equation" r:id="rId3" imgW="1434960" imgH="177480" progId="Equation.DSMT4">
                  <p:embed/>
                  <p:pic>
                    <p:nvPicPr>
                      <p:cNvPr id="12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579" y="2013328"/>
                        <a:ext cx="8250237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ángulo 12"/>
          <p:cNvSpPr/>
          <p:nvPr/>
        </p:nvSpPr>
        <p:spPr>
          <a:xfrm>
            <a:off x="770467" y="3459026"/>
            <a:ext cx="104168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CO" sz="3200" u="sng" dirty="0" smtClean="0">
                <a:solidFill>
                  <a:schemeClr val="accent6">
                    <a:lumMod val="75000"/>
                  </a:schemeClr>
                </a:solidFill>
              </a:rPr>
              <a:t>Coeficiente de temperatura:</a:t>
            </a:r>
            <a:r>
              <a:rPr lang="es-CO" dirty="0" smtClean="0"/>
              <a:t> </a:t>
            </a:r>
            <a:r>
              <a:rPr lang="es-CO" sz="3200" dirty="0" smtClean="0"/>
              <a:t>Mide el cambio de longitud o volumen que se produce cuando un cuerpo sólido o un fluido dentro de un recipiente cambia de temperatura, provocando una dilatación térmica [°C</a:t>
            </a:r>
            <a:r>
              <a:rPr lang="es-CO" sz="3200" baseline="30000" dirty="0" smtClean="0"/>
              <a:t>-1</a:t>
            </a:r>
            <a:r>
              <a:rPr lang="es-CO" sz="3200" dirty="0" smtClean="0"/>
              <a:t>]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84788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de vidrio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823883" y="-705447"/>
            <a:ext cx="5223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dirty="0" smtClean="0"/>
              <a:t>Dilatación </a:t>
            </a:r>
            <a:endParaRPr lang="es-CO" sz="3200" dirty="0" smtClean="0">
              <a:solidFill>
                <a:prstClr val="black"/>
              </a:solidFill>
            </a:endParaRPr>
          </a:p>
        </p:txBody>
      </p:sp>
      <p:pic>
        <p:nvPicPr>
          <p:cNvPr id="11" name="Imagen 10"/>
          <p:cNvPicPr/>
          <p:nvPr/>
        </p:nvPicPr>
        <p:blipFill rotWithShape="1">
          <a:blip r:embed="rId3" cstate="print"/>
          <a:srcRect l="3938" t="7694" r="4074" b="20246"/>
          <a:stretch/>
        </p:blipFill>
        <p:spPr bwMode="auto">
          <a:xfrm>
            <a:off x="3960397" y="3281904"/>
            <a:ext cx="3924600" cy="300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469342"/>
              </p:ext>
            </p:extLst>
          </p:nvPr>
        </p:nvGraphicFramePr>
        <p:xfrm>
          <a:off x="1797579" y="2013328"/>
          <a:ext cx="8250237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5" name="Equation" r:id="rId4" imgW="1434960" imgH="177480" progId="Equation.DSMT4">
                  <p:embed/>
                </p:oleObj>
              </mc:Choice>
              <mc:Fallback>
                <p:oleObj name="Equation" r:id="rId4" imgW="1434960" imgH="177480" progId="Equation.DSMT4">
                  <p:embed/>
                  <p:pic>
                    <p:nvPicPr>
                      <p:cNvPr id="9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579" y="2013328"/>
                        <a:ext cx="8250237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1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de vidrio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823883" y="-705447"/>
            <a:ext cx="5223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dirty="0" smtClean="0"/>
              <a:t>Dilatación </a:t>
            </a:r>
            <a:endParaRPr lang="es-CO" sz="3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9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498074"/>
              </p:ext>
            </p:extLst>
          </p:nvPr>
        </p:nvGraphicFramePr>
        <p:xfrm>
          <a:off x="1797579" y="2013328"/>
          <a:ext cx="8250237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8" name="Equation" r:id="rId3" imgW="1434960" imgH="177480" progId="Equation.DSMT4">
                  <p:embed/>
                </p:oleObj>
              </mc:Choice>
              <mc:Fallback>
                <p:oleObj name="Equation" r:id="rId3" imgW="1434960" imgH="177480" progId="Equation.DSMT4">
                  <p:embed/>
                  <p:pic>
                    <p:nvPicPr>
                      <p:cNvPr id="9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579" y="2013328"/>
                        <a:ext cx="8250237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815973"/>
              </p:ext>
            </p:extLst>
          </p:nvPr>
        </p:nvGraphicFramePr>
        <p:xfrm>
          <a:off x="1919816" y="3619604"/>
          <a:ext cx="8128000" cy="2529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05862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00962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3200" dirty="0" smtClean="0"/>
                        <a:t>Liquido (Fluido)</a:t>
                      </a:r>
                      <a:endParaRPr lang="es-CO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200" dirty="0" smtClean="0"/>
                        <a:t>Rango</a:t>
                      </a:r>
                      <a:r>
                        <a:rPr lang="es-CO" sz="3200" baseline="0" dirty="0" smtClean="0"/>
                        <a:t> [°C]</a:t>
                      </a:r>
                      <a:endParaRPr lang="es-CO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4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3200" dirty="0" smtClean="0">
                          <a:effectLst/>
                        </a:rPr>
                        <a:t>Mercurio</a:t>
                      </a:r>
                      <a:endParaRPr lang="es-CO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200" dirty="0">
                          <a:effectLst/>
                        </a:rPr>
                        <a:t>-</a:t>
                      </a:r>
                      <a:r>
                        <a:rPr lang="es-CO" sz="3200" dirty="0" smtClean="0">
                          <a:effectLst/>
                        </a:rPr>
                        <a:t>35 → 280</a:t>
                      </a:r>
                      <a:endParaRPr lang="es-CO" sz="32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96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3200">
                          <a:effectLst/>
                        </a:rPr>
                        <a:t>Pentano</a:t>
                      </a:r>
                      <a:endParaRPr lang="es-CO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200" dirty="0" smtClean="0">
                          <a:effectLst/>
                        </a:rPr>
                        <a:t>-200 → 20</a:t>
                      </a:r>
                      <a:endParaRPr lang="es-CO" sz="32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795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3200">
                          <a:effectLst/>
                        </a:rPr>
                        <a:t>Alcohol</a:t>
                      </a:r>
                      <a:endParaRPr lang="es-CO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200" dirty="0" smtClean="0">
                          <a:effectLst/>
                        </a:rPr>
                        <a:t>-110 → 50</a:t>
                      </a:r>
                      <a:endParaRPr lang="es-CO" sz="32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085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3200" dirty="0">
                          <a:effectLst/>
                        </a:rPr>
                        <a:t>Tolueno</a:t>
                      </a:r>
                      <a:endParaRPr lang="es-CO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200" dirty="0" smtClean="0">
                          <a:effectLst/>
                        </a:rPr>
                        <a:t>-70 → 100</a:t>
                      </a:r>
                      <a:endParaRPr lang="es-CO" sz="32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03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4" y="782160"/>
            <a:ext cx="5044450" cy="53096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69514" y="889461"/>
            <a:ext cx="6640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INSTRUMENTACIÓN</a:t>
            </a:r>
            <a:endParaRPr lang="es-C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269514" y="2099256"/>
            <a:ext cx="6640174" cy="12303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 smtClean="0">
                <a:solidFill>
                  <a:srgbClr val="FF0000"/>
                </a:solidFill>
              </a:rPr>
              <a:t>MEDICIÓN DE TEMPERATURA</a:t>
            </a:r>
            <a:endParaRPr lang="es-CO" sz="36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de vidrio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823883" y="-705447"/>
            <a:ext cx="5223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dirty="0" smtClean="0"/>
              <a:t>Dilatación </a:t>
            </a:r>
            <a:endParaRPr lang="es-CO" sz="3200" dirty="0" smtClean="0">
              <a:solidFill>
                <a:prstClr val="black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131713" y="2216064"/>
            <a:ext cx="48062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Ventajas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Múltiples aplicaciones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prstClr val="black"/>
                </a:solidFill>
              </a:rPr>
              <a:t>Bajo costo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prstClr val="black"/>
                </a:solidFill>
              </a:rPr>
              <a:t>Fácil implementación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265333" y="2216063"/>
            <a:ext cx="52239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Ventajas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Rango limitado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Poca robustez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Tiempo de respuesta elevado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Sin registro y/o control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Peligroso</a:t>
            </a:r>
          </a:p>
        </p:txBody>
      </p:sp>
    </p:spTree>
    <p:extLst>
      <p:ext uri="{BB962C8B-B14F-4D97-AF65-F5344CB8AC3E}">
        <p14:creationId xmlns:p14="http://schemas.microsoft.com/office/powerpoint/2010/main" val="334946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1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70467" y="2197410"/>
            <a:ext cx="105071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CO" sz="3200" b="1" dirty="0" err="1" smtClean="0"/>
              <a:t>Bimetal</a:t>
            </a:r>
            <a:r>
              <a:rPr lang="es-CO" sz="3200" b="1" dirty="0" smtClean="0"/>
              <a:t>: </a:t>
            </a:r>
            <a:r>
              <a:rPr lang="es-CO" sz="3200" dirty="0"/>
              <a:t>T</a:t>
            </a:r>
            <a:r>
              <a:rPr lang="es-CO" sz="3200" dirty="0" smtClean="0"/>
              <a:t>oda </a:t>
            </a:r>
            <a:r>
              <a:rPr lang="es-CO" sz="3200" dirty="0"/>
              <a:t>pieza formada por dos metales con diferente coeficiente de dilatación térmica y que se encuentran unidos </a:t>
            </a:r>
            <a:r>
              <a:rPr lang="es-CO" sz="3200" dirty="0" smtClean="0"/>
              <a:t>firmemente.</a:t>
            </a:r>
          </a:p>
        </p:txBody>
      </p:sp>
    </p:spTree>
    <p:extLst>
      <p:ext uri="{BB962C8B-B14F-4D97-AF65-F5344CB8AC3E}">
        <p14:creationId xmlns:p14="http://schemas.microsoft.com/office/powerpoint/2010/main" val="12985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70467" y="2197410"/>
            <a:ext cx="105071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CO" sz="3200" b="1" dirty="0" err="1" smtClean="0"/>
              <a:t>Bimetal</a:t>
            </a:r>
            <a:r>
              <a:rPr lang="es-CO" sz="3200" b="1" dirty="0" smtClean="0"/>
              <a:t>: </a:t>
            </a:r>
            <a:r>
              <a:rPr lang="es-CO" sz="3200" dirty="0"/>
              <a:t>T</a:t>
            </a:r>
            <a:r>
              <a:rPr lang="es-CO" sz="3200" dirty="0" smtClean="0"/>
              <a:t>oda </a:t>
            </a:r>
            <a:r>
              <a:rPr lang="es-CO" sz="3200" dirty="0"/>
              <a:t>pieza formada por dos metales con diferente coeficiente de dilatación térmica y que se encuentran unidos </a:t>
            </a:r>
            <a:r>
              <a:rPr lang="es-CO" sz="3200" dirty="0" smtClean="0"/>
              <a:t>firmemente.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70467" y="4133455"/>
            <a:ext cx="105071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CO" sz="3200" b="1" dirty="0" smtClean="0"/>
              <a:t>Termómetro Bimetálico: </a:t>
            </a:r>
            <a:r>
              <a:rPr lang="es-CO" sz="3200" dirty="0"/>
              <a:t>Convierte un cambio de temperatura en un desplazamiento o deformación mecánica sobre el </a:t>
            </a:r>
            <a:r>
              <a:rPr lang="es-CO" sz="3200" dirty="0" err="1"/>
              <a:t>bimetal</a:t>
            </a:r>
            <a:r>
              <a:rPr lang="es-CO" sz="3200" dirty="0"/>
              <a:t> del cual está </a:t>
            </a:r>
            <a:r>
              <a:rPr lang="es-CO" sz="3200" dirty="0" smtClean="0"/>
              <a:t>compuesto.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7509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338" y="1986844"/>
            <a:ext cx="6594440" cy="22577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068528"/>
              </p:ext>
            </p:extLst>
          </p:nvPr>
        </p:nvGraphicFramePr>
        <p:xfrm>
          <a:off x="3077750" y="4911902"/>
          <a:ext cx="5799550" cy="969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36" name="Equation" r:id="rId4" imgW="1562040" imgH="253800" progId="Equation.DSMT4">
                  <p:embed/>
                </p:oleObj>
              </mc:Choice>
              <mc:Fallback>
                <p:oleObj name="Equation" r:id="rId4" imgW="1562040" imgH="253800" progId="Equation.DSMT4">
                  <p:embed/>
                  <p:pic>
                    <p:nvPicPr>
                      <p:cNvPr id="12" name="Objeto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7750" y="4911902"/>
                        <a:ext cx="5799550" cy="9696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5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90077"/>
              </p:ext>
            </p:extLst>
          </p:nvPr>
        </p:nvGraphicFramePr>
        <p:xfrm>
          <a:off x="3077750" y="1976791"/>
          <a:ext cx="5799550" cy="969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59" name="Equation" r:id="rId3" imgW="1562040" imgH="253800" progId="Equation.DSMT4">
                  <p:embed/>
                </p:oleObj>
              </mc:Choice>
              <mc:Fallback>
                <p:oleObj name="Equation" r:id="rId3" imgW="1562040" imgH="253800" progId="Equation.DSMT4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7750" y="1976791"/>
                        <a:ext cx="5799550" cy="9696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1277257" y="3273130"/>
            <a:ext cx="69958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L: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Longitud final [</a:t>
            </a: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]</a:t>
            </a:r>
            <a:endParaRPr lang="es-CO" sz="3200" b="1" i="1" dirty="0"/>
          </a:p>
        </p:txBody>
      </p:sp>
      <p:sp>
        <p:nvSpPr>
          <p:cNvPr id="8" name="Rectángulo 7"/>
          <p:cNvSpPr/>
          <p:nvPr/>
        </p:nvSpPr>
        <p:spPr>
          <a:xfrm>
            <a:off x="1234436" y="4401809"/>
            <a:ext cx="76000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S: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Coeficiente de dilatación inicial  [</a:t>
            </a:r>
            <a:r>
              <a:rPr lang="es-CO" sz="3200" baseline="300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o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s-CO" sz="3200" baseline="300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-1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]</a:t>
            </a:r>
            <a:endParaRPr lang="es-CO" sz="3200" b="1" i="1" dirty="0"/>
          </a:p>
        </p:txBody>
      </p:sp>
      <p:sp>
        <p:nvSpPr>
          <p:cNvPr id="9" name="Rectángulo 8"/>
          <p:cNvSpPr/>
          <p:nvPr/>
        </p:nvSpPr>
        <p:spPr>
          <a:xfrm>
            <a:off x="1277257" y="3844285"/>
            <a:ext cx="9300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Lo</a:t>
            </a:r>
            <a:r>
              <a:rPr lang="es-CO" sz="3200" b="1" i="1" dirty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Longitud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inicial </a:t>
            </a: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[m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]</a:t>
            </a:r>
            <a:endParaRPr lang="es-CO" sz="3200" b="1" i="1" dirty="0"/>
          </a:p>
        </p:txBody>
      </p:sp>
      <p:sp>
        <p:nvSpPr>
          <p:cNvPr id="12" name="Rectángulo 11"/>
          <p:cNvSpPr/>
          <p:nvPr/>
        </p:nvSpPr>
        <p:spPr>
          <a:xfrm>
            <a:off x="1175657" y="4945816"/>
            <a:ext cx="64951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T: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Temperatura en el punto T  [</a:t>
            </a:r>
            <a:r>
              <a:rPr lang="es-CO" sz="3200" baseline="30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o</a:t>
            </a:r>
            <a:r>
              <a:rPr lang="es-CO" sz="32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]</a:t>
            </a:r>
            <a:endParaRPr lang="es-CO" sz="3200" b="1" i="1" dirty="0"/>
          </a:p>
        </p:txBody>
      </p:sp>
      <p:sp>
        <p:nvSpPr>
          <p:cNvPr id="13" name="Rectángulo 12"/>
          <p:cNvSpPr/>
          <p:nvPr/>
        </p:nvSpPr>
        <p:spPr>
          <a:xfrm>
            <a:off x="1175657" y="5489720"/>
            <a:ext cx="10145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To: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Temperatura inicial </a:t>
            </a:r>
            <a:r>
              <a:rPr lang="es-CO" sz="3200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lang="es-CO" sz="3200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Tambiente</a:t>
            </a:r>
            <a:r>
              <a:rPr lang="es-CO" sz="3200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) </a:t>
            </a: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[</a:t>
            </a:r>
            <a:r>
              <a:rPr lang="es-CO" sz="3200" baseline="30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o</a:t>
            </a:r>
            <a:r>
              <a:rPr lang="es-CO" sz="32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]</a:t>
            </a:r>
            <a:endParaRPr lang="es-CO" sz="3200" b="1" i="1" dirty="0"/>
          </a:p>
        </p:txBody>
      </p:sp>
    </p:spTree>
    <p:extLst>
      <p:ext uri="{BB962C8B-B14F-4D97-AF65-F5344CB8AC3E}">
        <p14:creationId xmlns:p14="http://schemas.microsoft.com/office/powerpoint/2010/main" val="10623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90077"/>
              </p:ext>
            </p:extLst>
          </p:nvPr>
        </p:nvGraphicFramePr>
        <p:xfrm>
          <a:off x="3077750" y="1976791"/>
          <a:ext cx="5799550" cy="969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5" name="Equation" r:id="rId3" imgW="1562040" imgH="253800" progId="Equation.DSMT4">
                  <p:embed/>
                </p:oleObj>
              </mc:Choice>
              <mc:Fallback>
                <p:oleObj name="Equation" r:id="rId3" imgW="1562040" imgH="253800" progId="Equation.DSMT4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7750" y="1976791"/>
                        <a:ext cx="5799550" cy="9696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3778065"/>
                  </p:ext>
                </p:extLst>
              </p:nvPr>
            </p:nvGraphicFramePr>
            <p:xfrm>
              <a:off x="1913525" y="3189083"/>
              <a:ext cx="8128000" cy="34371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06205735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830458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Material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3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s-CO" sz="3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3200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  <m:sSup>
                                      <m:sSupPr>
                                        <m:ctrlPr>
                                          <a:rPr lang="es-CO" sz="3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CO" sz="3200" b="1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𝐂</m:t>
                                        </m:r>
                                      </m:e>
                                      <m:sup>
                                        <m:r>
                                          <a:rPr lang="es-CO" sz="3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s-CO" sz="3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s-CO" sz="3200"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sSup>
                                  <m:sSupPr>
                                    <m:ctrlPr>
                                      <a:rPr lang="es-CO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es-CO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CO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3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1318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Aluminio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 dirty="0" smtClean="0">
                              <a:effectLst/>
                            </a:rPr>
                            <a:t>23</a:t>
                          </a:r>
                          <a:endParaRPr lang="es-CO" sz="3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755322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Cobre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17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5073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Plomo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29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2382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Acero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11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33100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 dirty="0" err="1">
                              <a:effectLst/>
                            </a:rPr>
                            <a:t>64%hierro</a:t>
                          </a:r>
                          <a:r>
                            <a:rPr lang="es-CO" sz="3200" dirty="0">
                              <a:effectLst/>
                            </a:rPr>
                            <a:t>, </a:t>
                          </a:r>
                          <a:r>
                            <a:rPr lang="es-CO" sz="3200" dirty="0" err="1">
                              <a:effectLst/>
                            </a:rPr>
                            <a:t>36%niquel</a:t>
                          </a:r>
                          <a:endParaRPr lang="es-CO" sz="3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 dirty="0">
                              <a:effectLst/>
                            </a:rPr>
                            <a:t>0.7</a:t>
                          </a:r>
                          <a:endParaRPr lang="es-CO" sz="3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44075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3778065"/>
                  </p:ext>
                </p:extLst>
              </p:nvPr>
            </p:nvGraphicFramePr>
            <p:xfrm>
              <a:off x="1913525" y="3189083"/>
              <a:ext cx="8128000" cy="325971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006205735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830458822"/>
                        </a:ext>
                      </a:extLst>
                    </a:gridCol>
                  </a:tblGrid>
                  <a:tr h="6330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Material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00300" t="-12500" r="-600" b="-45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318540"/>
                      </a:ext>
                    </a:extLst>
                  </a:tr>
                  <a:tr h="5253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Aluminio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 dirty="0" smtClean="0">
                              <a:effectLst/>
                            </a:rPr>
                            <a:t>23</a:t>
                          </a:r>
                          <a:endParaRPr lang="es-CO" sz="3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75532276"/>
                      </a:ext>
                    </a:extLst>
                  </a:tr>
                  <a:tr h="5253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Cobre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17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5073953"/>
                      </a:ext>
                    </a:extLst>
                  </a:tr>
                  <a:tr h="5253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Plomo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29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2382948"/>
                      </a:ext>
                    </a:extLst>
                  </a:tr>
                  <a:tr h="5253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Acero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>
                              <a:effectLst/>
                            </a:rPr>
                            <a:t>11</a:t>
                          </a:r>
                          <a:endParaRPr lang="es-CO" sz="3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33100702"/>
                      </a:ext>
                    </a:extLst>
                  </a:tr>
                  <a:tr h="5253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 dirty="0" err="1">
                              <a:effectLst/>
                            </a:rPr>
                            <a:t>64%hierro</a:t>
                          </a:r>
                          <a:r>
                            <a:rPr lang="es-CO" sz="3200" dirty="0">
                              <a:effectLst/>
                            </a:rPr>
                            <a:t>, </a:t>
                          </a:r>
                          <a:r>
                            <a:rPr lang="es-CO" sz="3200" dirty="0" err="1">
                              <a:effectLst/>
                            </a:rPr>
                            <a:t>36%niquel</a:t>
                          </a:r>
                          <a:endParaRPr lang="es-CO" sz="3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CO" sz="3200" dirty="0">
                              <a:effectLst/>
                            </a:rPr>
                            <a:t>0.7</a:t>
                          </a:r>
                          <a:endParaRPr lang="es-CO" sz="3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44075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643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/>
          <p:nvPr/>
        </p:nvPicPr>
        <p:blipFill rotWithShape="1">
          <a:blip r:embed="rId2" cstate="print"/>
          <a:srcRect l="2397" t="10457" r="2185" b="10056"/>
          <a:stretch/>
        </p:blipFill>
        <p:spPr bwMode="auto">
          <a:xfrm>
            <a:off x="1393370" y="2786742"/>
            <a:ext cx="9506859" cy="3614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ángulo 5"/>
          <p:cNvSpPr/>
          <p:nvPr/>
        </p:nvSpPr>
        <p:spPr>
          <a:xfrm>
            <a:off x="872068" y="1877397"/>
            <a:ext cx="10145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Radio </a:t>
            </a:r>
            <a:r>
              <a:rPr lang="es-CO" sz="3200" b="1" u="sng" dirty="0"/>
              <a:t>de curvatura de un </a:t>
            </a:r>
            <a:r>
              <a:rPr lang="es-CO" sz="3200" b="1" u="sng" dirty="0" err="1"/>
              <a:t>bimetal</a:t>
            </a:r>
            <a:endParaRPr lang="es-CO" sz="3200" b="1" u="sng" dirty="0"/>
          </a:p>
        </p:txBody>
      </p:sp>
    </p:spTree>
    <p:extLst>
      <p:ext uri="{BB962C8B-B14F-4D97-AF65-F5344CB8AC3E}">
        <p14:creationId xmlns:p14="http://schemas.microsoft.com/office/powerpoint/2010/main" val="11748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72068" y="1877397"/>
            <a:ext cx="10145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Radio </a:t>
            </a:r>
            <a:r>
              <a:rPr lang="es-CO" sz="3200" b="1" u="sng" dirty="0"/>
              <a:t>de curvatura de un </a:t>
            </a:r>
            <a:r>
              <a:rPr lang="es-CO" sz="3200" b="1" u="sng" dirty="0" err="1"/>
              <a:t>bimetal</a:t>
            </a:r>
            <a:endParaRPr lang="es-CO" sz="3200" b="1" u="sng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696335"/>
              </p:ext>
            </p:extLst>
          </p:nvPr>
        </p:nvGraphicFramePr>
        <p:xfrm>
          <a:off x="1301574" y="2722155"/>
          <a:ext cx="9286875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06" name="Equation" r:id="rId3" imgW="2501640" imgH="495000" progId="Equation.DSMT4">
                  <p:embed/>
                </p:oleObj>
              </mc:Choice>
              <mc:Fallback>
                <p:oleObj name="Equation" r:id="rId3" imgW="2501640" imgH="495000" progId="Equation.DSMT4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574" y="2722155"/>
                        <a:ext cx="9286875" cy="1889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7"/>
          <p:cNvSpPr/>
          <p:nvPr/>
        </p:nvSpPr>
        <p:spPr>
          <a:xfrm>
            <a:off x="947057" y="4782621"/>
            <a:ext cx="52541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espesor total</a:t>
            </a:r>
            <a:endParaRPr lang="es-CO" sz="3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947057" y="5367396"/>
                <a:ext cx="5529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O" sz="3200" b="1" i="1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n: </a:t>
                </a:r>
                <a:r>
                  <a:rPr lang="es-CO" sz="3200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relación de elasticidad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32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s-CO" sz="32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s-CO" sz="32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s-CO" sz="3200" b="1" i="1" dirty="0" smtClean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3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s-CO" sz="3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s-CO" sz="32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𝑎</m:t>
                        </m:r>
                      </m:sub>
                    </m:sSub>
                  </m:oMath>
                </a14:m>
                <a:endParaRPr lang="es-CO" sz="3200" b="1" i="1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57" y="5367396"/>
                <a:ext cx="5529943" cy="584775"/>
              </a:xfrm>
              <a:prstGeom prst="rect">
                <a:avLst/>
              </a:prstGeom>
              <a:blipFill>
                <a:blip r:embed="rId5"/>
                <a:stretch>
                  <a:fillRect l="-2753" t="-15625" b="-343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947057" y="5952171"/>
                <a:ext cx="699588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O" sz="3200" b="1" i="1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m: </a:t>
                </a:r>
                <a:r>
                  <a:rPr lang="es-CO" sz="3200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relación de espesor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32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s-CO" sz="32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s-CO" sz="32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s-CO" sz="3200" b="1" i="1" dirty="0" smtClean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3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s-CO" sz="32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s-CO" sz="32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𝑎</m:t>
                        </m:r>
                      </m:sub>
                    </m:sSub>
                  </m:oMath>
                </a14:m>
                <a:endParaRPr lang="es-CO" sz="3200" b="1" i="1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57" y="5952171"/>
                <a:ext cx="6995886" cy="584775"/>
              </a:xfrm>
              <a:prstGeom prst="rect">
                <a:avLst/>
              </a:prstGeom>
              <a:blipFill>
                <a:blip r:embed="rId6"/>
                <a:stretch>
                  <a:fillRect l="-2178" t="-15625" b="-343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6627384" y="4782621"/>
            <a:ext cx="4993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α</a:t>
            </a:r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Coeficiente de dilatación</a:t>
            </a:r>
            <a:endParaRPr lang="es-CO" sz="3200" b="1" i="1" dirty="0"/>
          </a:p>
        </p:txBody>
      </p:sp>
    </p:spTree>
    <p:extLst>
      <p:ext uri="{BB962C8B-B14F-4D97-AF65-F5344CB8AC3E}">
        <p14:creationId xmlns:p14="http://schemas.microsoft.com/office/powerpoint/2010/main" val="31709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72068" y="1877397"/>
            <a:ext cx="10145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Radio </a:t>
            </a:r>
            <a:r>
              <a:rPr lang="es-CO" sz="3200" b="1" u="sng" dirty="0"/>
              <a:t>de curvatura de un </a:t>
            </a:r>
            <a:r>
              <a:rPr lang="es-CO" sz="3200" b="1" u="sng" dirty="0" err="1"/>
              <a:t>bimetal</a:t>
            </a:r>
            <a:endParaRPr lang="es-CO" sz="3200" b="1" u="sng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62292"/>
              </p:ext>
            </p:extLst>
          </p:nvPr>
        </p:nvGraphicFramePr>
        <p:xfrm>
          <a:off x="3187700" y="2843213"/>
          <a:ext cx="55149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29" name="Equation" r:id="rId3" imgW="1485720" imgH="431640" progId="Equation.DSMT4">
                  <p:embed/>
                </p:oleObj>
              </mc:Choice>
              <mc:Fallback>
                <p:oleObj name="Equation" r:id="rId3" imgW="1485720" imgH="431640" progId="Equation.DSMT4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700" y="2843213"/>
                        <a:ext cx="5514975" cy="1647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7"/>
          <p:cNvSpPr/>
          <p:nvPr/>
        </p:nvSpPr>
        <p:spPr>
          <a:xfrm>
            <a:off x="947057" y="5074721"/>
            <a:ext cx="52541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espesor total</a:t>
            </a:r>
            <a:endParaRPr lang="es-CO" sz="3200" b="1" i="1" dirty="0"/>
          </a:p>
        </p:txBody>
      </p:sp>
      <p:sp>
        <p:nvSpPr>
          <p:cNvPr id="11" name="Rectángulo 10"/>
          <p:cNvSpPr/>
          <p:nvPr/>
        </p:nvSpPr>
        <p:spPr>
          <a:xfrm>
            <a:off x="6627384" y="5074721"/>
            <a:ext cx="4993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α</a:t>
            </a:r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Coeficiente de dilatación</a:t>
            </a:r>
            <a:endParaRPr lang="es-CO" sz="3200" b="1" i="1" dirty="0"/>
          </a:p>
        </p:txBody>
      </p:sp>
    </p:spTree>
    <p:extLst>
      <p:ext uri="{BB962C8B-B14F-4D97-AF65-F5344CB8AC3E}">
        <p14:creationId xmlns:p14="http://schemas.microsoft.com/office/powerpoint/2010/main" val="34407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1850" y="741452"/>
            <a:ext cx="10515600" cy="2195543"/>
          </a:xfrm>
        </p:spPr>
        <p:txBody>
          <a:bodyPr/>
          <a:lstStyle/>
          <a:p>
            <a:r>
              <a:rPr lang="es-CO" b="1" u="sng" dirty="0" smtClean="0"/>
              <a:t>TEMPERATURA</a:t>
            </a:r>
            <a:endParaRPr lang="es-CO" b="1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4031087" y="3501104"/>
            <a:ext cx="7199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3600" dirty="0" smtClean="0"/>
              <a:t>Ley cero de la termodinámica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3600" dirty="0" smtClean="0"/>
              <a:t>Escala de medición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3600" dirty="0" smtClean="0"/>
              <a:t>Transductores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919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72068" y="1877397"/>
            <a:ext cx="10145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>
                <a:solidFill>
                  <a:srgbClr val="FF0000"/>
                </a:solidFill>
              </a:rPr>
              <a:t>Ejemplo</a:t>
            </a:r>
            <a:endParaRPr lang="es-CO" sz="3200" b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872068" y="2967335"/>
                <a:ext cx="1038013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Calcular el radio curvatura de un transductor bimetálico recto de un espesor de 4 mm, compuesto de Al </a:t>
                </a:r>
                <a:r>
                  <a:rPr lang="es-CO" sz="36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e Invar (</a:t>
                </a:r>
                <a:r>
                  <a:rPr lang="es-CO" sz="3600" dirty="0" err="1">
                    <a:latin typeface="Times New Roman" panose="02020603050405020304" pitchFamily="18" charset="0"/>
                    <a:ea typeface="SimSun" panose="02010600030101010101" pitchFamily="2" charset="-122"/>
                  </a:rPr>
                  <a:t>6.7x10</a:t>
                </a:r>
                <a:r>
                  <a:rPr lang="es-CO" sz="3600" baseline="300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-6</a:t>
                </a:r>
                <a:r>
                  <a:rPr lang="es-CO" sz="36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), </a:t>
                </a:r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con un  </a:t>
                </a:r>
                <a14:m>
                  <m:oMath xmlns:m="http://schemas.openxmlformats.org/officeDocument/2006/math">
                    <m:r>
                      <a:rPr lang="es-CO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r>
                      <a:rPr lang="es-CO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50 </a:t>
                </a:r>
                <a:r>
                  <a:rPr lang="es-CO" sz="3600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o</a:t>
                </a:r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C.</a:t>
                </a:r>
                <a:endParaRPr lang="es-CO" sz="3600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68" y="2967335"/>
                <a:ext cx="10380132" cy="1754326"/>
              </a:xfrm>
              <a:prstGeom prst="rect">
                <a:avLst/>
              </a:prstGeom>
              <a:blipFill>
                <a:blip r:embed="rId2"/>
                <a:stretch>
                  <a:fillRect l="-1762" t="-5903" r="-1820" b="-1145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72068" y="1877397"/>
            <a:ext cx="10145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>
                <a:solidFill>
                  <a:srgbClr val="FF0000"/>
                </a:solidFill>
              </a:rPr>
              <a:t>Ejemplo</a:t>
            </a:r>
            <a:endParaRPr lang="es-CO" sz="3200" b="1" u="sng" dirty="0">
              <a:solidFill>
                <a:srgbClr val="FF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33"/>
              </p:ext>
            </p:extLst>
          </p:nvPr>
        </p:nvGraphicFramePr>
        <p:xfrm>
          <a:off x="2070100" y="4851400"/>
          <a:ext cx="7446963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2" name="Equation" r:id="rId3" imgW="2006280" imgH="444240" progId="Equation.DSMT4">
                  <p:embed/>
                </p:oleObj>
              </mc:Choice>
              <mc:Fallback>
                <p:oleObj name="Equation" r:id="rId3" imgW="2006280" imgH="444240" progId="Equation.DSMT4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4851400"/>
                        <a:ext cx="7446963" cy="1695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872068" y="2967335"/>
                <a:ext cx="1038013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Calcular el radio curvatura de un transductor bimetálico recto de un espesor de 4 mm, compuesto de Al </a:t>
                </a:r>
                <a:r>
                  <a:rPr lang="es-CO" sz="36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e </a:t>
                </a:r>
                <a:r>
                  <a:rPr lang="es-CO" sz="3600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Invar (</a:t>
                </a:r>
                <a:r>
                  <a:rPr lang="es-CO" sz="3600" dirty="0" err="1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6.7x10</a:t>
                </a:r>
                <a:r>
                  <a:rPr lang="es-CO" sz="3600" baseline="30000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-6</a:t>
                </a:r>
                <a:r>
                  <a:rPr lang="es-CO" sz="3600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), </a:t>
                </a:r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con un  </a:t>
                </a:r>
                <a14:m>
                  <m:oMath xmlns:m="http://schemas.openxmlformats.org/officeDocument/2006/math">
                    <m:r>
                      <a:rPr lang="es-CO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r>
                      <a:rPr lang="es-CO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</a:t>
                </a:r>
                <a:r>
                  <a:rPr lang="es-CO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50 </a:t>
                </a:r>
                <a:r>
                  <a:rPr lang="es-CO" sz="3600" baseline="30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o</a:t>
                </a:r>
                <a:r>
                  <a:rPr lang="es-CO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C</a:t>
                </a:r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.</a:t>
                </a:r>
                <a:endParaRPr lang="es-CO" sz="3600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68" y="2967335"/>
                <a:ext cx="10380132" cy="1754326"/>
              </a:xfrm>
              <a:prstGeom prst="rect">
                <a:avLst/>
              </a:prstGeom>
              <a:blipFill>
                <a:blip r:embed="rId5"/>
                <a:stretch>
                  <a:fillRect l="-1762" t="-5903" r="-1820" b="-1145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66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72068" y="1877397"/>
            <a:ext cx="10145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>
                <a:solidFill>
                  <a:srgbClr val="FF0000"/>
                </a:solidFill>
              </a:rPr>
              <a:t>Ejemplo</a:t>
            </a:r>
            <a:endParaRPr lang="es-CO" sz="3200" b="1" u="sng" dirty="0">
              <a:solidFill>
                <a:srgbClr val="FF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31021"/>
              </p:ext>
            </p:extLst>
          </p:nvPr>
        </p:nvGraphicFramePr>
        <p:xfrm>
          <a:off x="4214813" y="5311775"/>
          <a:ext cx="31575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6" name="Equation" r:id="rId3" imgW="850680" imgH="203040" progId="Equation.DSMT4">
                  <p:embed/>
                </p:oleObj>
              </mc:Choice>
              <mc:Fallback>
                <p:oleObj name="Equation" r:id="rId3" imgW="850680" imgH="203040" progId="Equation.DSMT4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5311775"/>
                        <a:ext cx="3157537" cy="774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872068" y="2967335"/>
                <a:ext cx="1038013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Calcular el radio curvatura de un transductor bimetálico recto de un espesor de 4 mm, compuesto de Al </a:t>
                </a:r>
                <a:r>
                  <a:rPr lang="es-CO" sz="36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e </a:t>
                </a:r>
                <a:r>
                  <a:rPr lang="es-CO" sz="3600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Invar (</a:t>
                </a:r>
                <a:r>
                  <a:rPr lang="es-CO" sz="3600" dirty="0" err="1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6.7x10</a:t>
                </a:r>
                <a:r>
                  <a:rPr lang="es-CO" sz="3600" baseline="30000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-6</a:t>
                </a:r>
                <a:r>
                  <a:rPr lang="es-CO" sz="3600" dirty="0" smtClean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), </a:t>
                </a:r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con un  </a:t>
                </a:r>
                <a14:m>
                  <m:oMath xmlns:m="http://schemas.openxmlformats.org/officeDocument/2006/math">
                    <m:r>
                      <a:rPr lang="es-CO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r>
                      <a:rPr lang="es-CO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de </a:t>
                </a:r>
                <a:r>
                  <a:rPr lang="es-CO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50 </a:t>
                </a:r>
                <a:r>
                  <a:rPr lang="es-CO" sz="3600" baseline="30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o</a:t>
                </a:r>
                <a:r>
                  <a:rPr lang="es-CO" sz="3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C</a:t>
                </a:r>
                <a:r>
                  <a:rPr lang="es-CO" sz="3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.</a:t>
                </a:r>
                <a:endParaRPr lang="es-CO" sz="3600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68" y="2967335"/>
                <a:ext cx="10380132" cy="1754326"/>
              </a:xfrm>
              <a:prstGeom prst="rect">
                <a:avLst/>
              </a:prstGeom>
              <a:blipFill>
                <a:blip r:embed="rId5"/>
                <a:stretch>
                  <a:fillRect l="-1762" t="-5903" r="-1820" b="-1145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00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72068" y="1877397"/>
            <a:ext cx="10145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Configuraciones </a:t>
            </a:r>
            <a:r>
              <a:rPr lang="es-CO" sz="3200" b="1" u="sng" dirty="0"/>
              <a:t>de los transductores de temperatura bimetálicos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72068" y="3298077"/>
            <a:ext cx="105071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Existen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3 </a:t>
            </a: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tipos de transductores de temperatura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bimetálicos:</a:t>
            </a:r>
          </a:p>
          <a:p>
            <a:pPr lvl="0" algn="just"/>
            <a:endParaRPr lang="es-CO" sz="3200" dirty="0" smtClean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os rectos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os espirales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os helicoidales </a:t>
            </a: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o de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resorte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10403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72068" y="1877397"/>
            <a:ext cx="10145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Configuraciones </a:t>
            </a:r>
            <a:r>
              <a:rPr lang="es-CO" sz="3200" b="1" u="sng" dirty="0"/>
              <a:t>de los transductores de temperatura bimetálicos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72068" y="3298077"/>
            <a:ext cx="105071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Los rectos</a:t>
            </a:r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04" y="3996265"/>
            <a:ext cx="7619984" cy="2223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4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72068" y="1877397"/>
            <a:ext cx="10145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Configuraciones </a:t>
            </a:r>
            <a:r>
              <a:rPr lang="es-CO" sz="3200" b="1" u="sng" dirty="0"/>
              <a:t>de los transductores de temperatura bimetálicos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72068" y="3298077"/>
            <a:ext cx="105071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Los espirales</a:t>
            </a:r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09" y="3214598"/>
            <a:ext cx="4528017" cy="3285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72068" y="1877397"/>
            <a:ext cx="10145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Configuraciones </a:t>
            </a:r>
            <a:r>
              <a:rPr lang="es-CO" sz="3200" b="1" u="sng" dirty="0"/>
              <a:t>de los transductores de temperatura bimetálicos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72068" y="3298077"/>
            <a:ext cx="105071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Los helicoidales </a:t>
            </a: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o de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resorte</a:t>
            </a:r>
            <a:endParaRPr lang="es-CO" sz="3200" dirty="0"/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882" y="2954615"/>
            <a:ext cx="3610141" cy="3541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18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 bimetálicos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72068" y="1877397"/>
            <a:ext cx="10145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Configuraciones </a:t>
            </a:r>
            <a:r>
              <a:rPr lang="es-CO" sz="3200" b="1" u="sng" dirty="0"/>
              <a:t>de los transductores de temperatura bimetálicos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11" y="2598528"/>
            <a:ext cx="7208337" cy="42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6" name="Picture 4" descr="http://t2.gstatic.com/images?q=tbn:ANd9GcQ9d9RCF1gQuXAz4RlB-q2iY-R_MUQzEnteqBn8lOnx6lbzLRq-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09" y="2179547"/>
            <a:ext cx="2520280" cy="384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073" y="2636398"/>
            <a:ext cx="4651348" cy="2935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r>
              <a:rPr lang="es-CO" sz="3800" b="1" u="sng" dirty="0" smtClean="0"/>
              <a:t>Longitud de Onda</a:t>
            </a:r>
          </a:p>
          <a:p>
            <a:endParaRPr lang="es-CO" dirty="0"/>
          </a:p>
          <a:p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sz="32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s-CO" sz="3500" dirty="0">
                <a:latin typeface="Times New Roman" panose="02020603050405020304" pitchFamily="18" charset="0"/>
                <a:ea typeface="SimSun" panose="02010600030101010101" pitchFamily="2" charset="-122"/>
              </a:rPr>
              <a:t>Separación espacial existente entre dos puntos cuyo estado de movimiento es idéntico [</a:t>
            </a:r>
            <a:r>
              <a:rPr lang="es-CO" sz="35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nm</a:t>
            </a:r>
            <a:r>
              <a:rPr lang="es-CO" sz="3500" dirty="0">
                <a:latin typeface="Times New Roman" panose="02020603050405020304" pitchFamily="18" charset="0"/>
                <a:ea typeface="SimSun" panose="02010600030101010101" pitchFamily="2" charset="-122"/>
              </a:rPr>
              <a:t>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0002"/>
            <a:ext cx="4304512" cy="278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745851"/>
              </p:ext>
            </p:extLst>
          </p:nvPr>
        </p:nvGraphicFramePr>
        <p:xfrm>
          <a:off x="3082954" y="2936667"/>
          <a:ext cx="15557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39" name="Equation" r:id="rId4" imgW="419040" imgH="419040" progId="Equation.DSMT4">
                  <p:embed/>
                </p:oleObj>
              </mc:Choice>
              <mc:Fallback>
                <p:oleObj name="Equation" r:id="rId4" imgW="419040" imgH="419040" progId="Equation.DSMT4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54" y="2936667"/>
                        <a:ext cx="1555750" cy="160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4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2434595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1. Ley cero de la Termodinámica</a:t>
            </a:r>
            <a:endParaRPr lang="es-CO" sz="4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444065" y="3839771"/>
            <a:ext cx="7199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1.1	Equilibrio Térmico</a:t>
            </a:r>
          </a:p>
          <a:p>
            <a:r>
              <a:rPr lang="es-CO" sz="3600" dirty="0" smtClean="0"/>
              <a:t>1.2	Definición de Temperatura</a:t>
            </a:r>
          </a:p>
        </p:txBody>
      </p:sp>
    </p:spTree>
    <p:extLst>
      <p:ext uri="{BB962C8B-B14F-4D97-AF65-F5344CB8AC3E}">
        <p14:creationId xmlns:p14="http://schemas.microsoft.com/office/powerpoint/2010/main" val="425220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70467" y="1983950"/>
            <a:ext cx="8122356" cy="415498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</a:pPr>
            <a:r>
              <a:rPr lang="es-CO" sz="3200" b="1" u="sng" dirty="0">
                <a:latin typeface="+mn-lt"/>
                <a:ea typeface="+mn-ea"/>
                <a:cs typeface="+mn-cs"/>
              </a:rPr>
              <a:t>Radiación Electromagnética</a:t>
            </a:r>
          </a:p>
        </p:txBody>
      </p:sp>
      <p:pic>
        <p:nvPicPr>
          <p:cNvPr id="5122" name="Picture 2" descr="File:Onde electromagnetiqu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77" y="4069810"/>
            <a:ext cx="10824423" cy="266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770467" y="2523873"/>
            <a:ext cx="10397066" cy="1421512"/>
          </a:xfrm>
        </p:spPr>
        <p:txBody>
          <a:bodyPr/>
          <a:lstStyle/>
          <a:p>
            <a:pPr marL="0" indent="0" algn="just">
              <a:buNone/>
            </a:pPr>
            <a:r>
              <a:rPr lang="es-C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Combinación de campos eléctricos y magnéticos oscilantes, que se propagan a través del espacio transportando energía de un lugar a otro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74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Diego\AppData\Local\Temp\SNAGHTML1b602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735" y="2490156"/>
            <a:ext cx="9038334" cy="4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770467" y="1983950"/>
            <a:ext cx="8122356" cy="415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  <a:spcBef>
                <a:spcPts val="1000"/>
              </a:spcBef>
            </a:pPr>
            <a:r>
              <a:rPr lang="es-CO" sz="3200" b="1" u="sng" dirty="0">
                <a:latin typeface="+mn-lt"/>
                <a:ea typeface="+mn-ea"/>
                <a:cs typeface="+mn-cs"/>
              </a:rPr>
              <a:t>Espectro Electromagnético</a:t>
            </a:r>
          </a:p>
        </p:txBody>
      </p:sp>
    </p:spTree>
    <p:extLst>
      <p:ext uri="{BB962C8B-B14F-4D97-AF65-F5344CB8AC3E}">
        <p14:creationId xmlns:p14="http://schemas.microsoft.com/office/powerpoint/2010/main" val="40298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6496" y="5000977"/>
            <a:ext cx="10792178" cy="14621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ondas con mayor longitud de onda tienen menor frecuencia y </a:t>
            </a:r>
            <a:r>
              <a:rPr lang="es-CO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viceversa, los </a:t>
            </a:r>
            <a:r>
              <a:rPr lang="es-CO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cuerpos al calentarse emiten diferentes ondas del espectro dependiendo de su temperatura.</a:t>
            </a:r>
          </a:p>
        </p:txBody>
      </p:sp>
      <p:pic>
        <p:nvPicPr>
          <p:cNvPr id="7170" name="Picture 2" descr="http://4.bp.blogspot.com/_-ZiPg49wsE8/TTnVlVk7yhI/AAAAAAAAACk/-M4ow5FQNaE/s1600/Espectro+electromagn%25C3%25A9tic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48" y="1818567"/>
            <a:ext cx="7233674" cy="298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23234" name="Picture 2" descr="http://energiq.es/wp-content/gallery/termografia/ir_09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7" y="2047080"/>
            <a:ext cx="5342114" cy="400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236" name="Picture 4" descr="http://www.afinidadelectrica.com.ar/html/Image/articulo149-termografia/art149-termografia-interrup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42" y="2047080"/>
            <a:ext cx="5342113" cy="400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0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33474" name="Picture 2" descr="https://dominionindustrial.files.wordpress.com/2015/02/termografia-interruptor-automatic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6" y="1719012"/>
            <a:ext cx="11131858" cy="483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3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35522" name="Picture 2" descr="http://www.afinidadelectrica.com.ar/html/Image/articulo149-termografia/art149-termografia-term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5" y="1994786"/>
            <a:ext cx="11407044" cy="41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07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35524" name="Picture 4" descr="https://lh3.googleusercontent.com/-im-JgGK6BSY/ViFR1yhqj4I/AAAAAAAAAaU/PgxlYHlfx1k/w722-h270/t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9" y="1886857"/>
            <a:ext cx="11721302" cy="43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5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38594" name="Picture 2" descr="http://www.serviexpo.com/uploadedimages/700153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20" y="1739205"/>
            <a:ext cx="6651625" cy="498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3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34498" name="Picture 2" descr="https://drandreslucena.files.wordpress.com/2010/03/sabina-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9" y="2009095"/>
            <a:ext cx="5642728" cy="42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502" name="Picture 6" descr="http://www.exameninfrarrojo.com/pictures/medical-thermal-imaging-infraredscree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202" y="2009095"/>
            <a:ext cx="4218985" cy="42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0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39620" name="Picture 4" descr="https://www.testo.com.ar/resources/media/global_media/thermal_images/thermal_image_building_thermography_i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76" y="2534959"/>
            <a:ext cx="4857871" cy="323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622" name="Picture 6" descr="https://somarquitectura.files.wordpress.com/2013/09/ir_2000-01-01_00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4" y="1745321"/>
            <a:ext cx="6423811" cy="481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8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29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1.1. Equilibrio Térmico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183300" name="Picture 4" descr="Inteligencia colectiva? Termodinámica, Principios y Ley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7" b="22062"/>
          <a:stretch/>
        </p:blipFill>
        <p:spPr bwMode="auto">
          <a:xfrm>
            <a:off x="694107" y="1907823"/>
            <a:ext cx="10370010" cy="458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 (Termografía)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40644" name="Picture 4" descr="http://arquitecsolar.com/532-thickbox_default/flir-t440-camara-termograf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76" y="1868459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646" name="Picture 6" descr="http://cdn.clickplus.pt/product_images/FLTI9_Camara-Termografica-Fluke-TI9_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79" y="2053062"/>
            <a:ext cx="4387397" cy="438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3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1040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Termómetros infrarrojos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41666" name="Picture 2" descr="http://g01.a.alicdn.com/kf/HTB1ugMzHVXXXXbOXpXXq6xXFXXXo/Victor-VC-305B-term%C3%B3metro-infrarrojo-Mini-port%C3%A1til-IR-arma-infrarrojo-550-degree-Surpass-Fluke-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8" y="1934492"/>
            <a:ext cx="6369699" cy="464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668" name="Picture 4" descr="https://images-na.ssl-images-amazon.com/images/I/41gxhzl5kZ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" b="4518"/>
          <a:stretch/>
        </p:blipFill>
        <p:spPr bwMode="auto">
          <a:xfrm>
            <a:off x="6425747" y="1694078"/>
            <a:ext cx="3516539" cy="488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88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950685" y="3600303"/>
            <a:ext cx="1024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smtClean="0"/>
              <a:t>3.5	</a:t>
            </a:r>
            <a:r>
              <a:rPr lang="es-CO" sz="3600" b="1" dirty="0"/>
              <a:t>Transductores de temperatura semiconductores</a:t>
            </a:r>
            <a:endParaRPr lang="es-CO" sz="3600" b="1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4963885" y="4578203"/>
            <a:ext cx="579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Diodos de juntura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 smtClean="0"/>
              <a:t>Semiconductores</a:t>
            </a:r>
            <a:endParaRPr lang="es-CO" sz="3600" dirty="0"/>
          </a:p>
        </p:txBody>
      </p:sp>
      <p:pic>
        <p:nvPicPr>
          <p:cNvPr id="228356" name="Picture 4" descr="http://fuentedual.weebly.com/uploads/2/3/7/7/23779945/3744715_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6" y="199878"/>
            <a:ext cx="5691565" cy="341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358" name="Picture 6" descr="http://www.diarioelectronicohoy.com/imagenes/2013/06/Transistores-MOSFET-Super-J-MOS-de-bajo-consu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770" y="686514"/>
            <a:ext cx="4902309" cy="26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Diodos de juntura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15" y="1748064"/>
            <a:ext cx="6022925" cy="489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78971" y="2355518"/>
            <a:ext cx="51267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u="sng" dirty="0" smtClean="0"/>
              <a:t>Descripción</a:t>
            </a:r>
          </a:p>
          <a:p>
            <a:pPr lvl="0" algn="just"/>
            <a:r>
              <a:rPr lang="es-CO" sz="3200" dirty="0" smtClean="0"/>
              <a:t>Dispositivos semiconductores </a:t>
            </a:r>
            <a:r>
              <a:rPr lang="es-CO" sz="3200" dirty="0"/>
              <a:t>no lineales. La curva de la tensión de conducción contra la corriente en el diodo es sensible a la temperatura externa a este.</a:t>
            </a:r>
          </a:p>
        </p:txBody>
      </p:sp>
    </p:spTree>
    <p:extLst>
      <p:ext uri="{BB962C8B-B14F-4D97-AF65-F5344CB8AC3E}">
        <p14:creationId xmlns:p14="http://schemas.microsoft.com/office/powerpoint/2010/main" val="37290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Diodos de juntura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15" y="1748064"/>
            <a:ext cx="6022925" cy="489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180070"/>
              </p:ext>
            </p:extLst>
          </p:nvPr>
        </p:nvGraphicFramePr>
        <p:xfrm>
          <a:off x="1571096" y="1943888"/>
          <a:ext cx="3252787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9" name="Equation" r:id="rId4" imgW="876240" imgH="393480" progId="Equation.DSMT4">
                  <p:embed/>
                </p:oleObj>
              </mc:Choice>
              <mc:Fallback>
                <p:oleObj name="Equation" r:id="rId4" imgW="876240" imgH="393480" progId="Equation.DSMT4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096" y="1943888"/>
                        <a:ext cx="3252787" cy="1503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0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Diodos de juntura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15" y="1748064"/>
            <a:ext cx="6022925" cy="489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343741"/>
              </p:ext>
            </p:extLst>
          </p:nvPr>
        </p:nvGraphicFramePr>
        <p:xfrm>
          <a:off x="1571096" y="1943888"/>
          <a:ext cx="3252787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3" name="Equation" r:id="rId4" imgW="876240" imgH="393480" progId="Equation.DSMT4">
                  <p:embed/>
                </p:oleObj>
              </mc:Choice>
              <mc:Fallback>
                <p:oleObj name="Equation" r:id="rId4" imgW="876240" imgH="393480" progId="Equation.DSMT4">
                  <p:embed/>
                  <p:pic>
                    <p:nvPicPr>
                      <p:cNvPr id="6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096" y="1943888"/>
                        <a:ext cx="3252787" cy="1503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/>
          <p:cNvSpPr/>
          <p:nvPr/>
        </p:nvSpPr>
        <p:spPr>
          <a:xfrm>
            <a:off x="667657" y="3651664"/>
            <a:ext cx="69958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I: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Corriente</a:t>
            </a:r>
            <a:endParaRPr lang="es-CO" sz="3200" b="1" i="1" dirty="0"/>
          </a:p>
        </p:txBody>
      </p:sp>
      <p:sp>
        <p:nvSpPr>
          <p:cNvPr id="8" name="Rectángulo 7"/>
          <p:cNvSpPr/>
          <p:nvPr/>
        </p:nvSpPr>
        <p:spPr>
          <a:xfrm>
            <a:off x="667657" y="4793974"/>
            <a:ext cx="76000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n: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Factor de idealidad</a:t>
            </a:r>
            <a:endParaRPr lang="es-CO" sz="3200" b="1" i="1" dirty="0"/>
          </a:p>
        </p:txBody>
      </p:sp>
      <p:sp>
        <p:nvSpPr>
          <p:cNvPr id="9" name="Rectángulo 8"/>
          <p:cNvSpPr/>
          <p:nvPr/>
        </p:nvSpPr>
        <p:spPr>
          <a:xfrm>
            <a:off x="667657" y="4222819"/>
            <a:ext cx="9300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Io</a:t>
            </a:r>
            <a:r>
              <a:rPr lang="es-CO" sz="3200" b="1" i="1" dirty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Corriente inversa</a:t>
            </a:r>
            <a:endParaRPr lang="es-CO" sz="3200" b="1" i="1" dirty="0"/>
          </a:p>
        </p:txBody>
      </p:sp>
      <p:sp>
        <p:nvSpPr>
          <p:cNvPr id="10" name="Rectángulo 9"/>
          <p:cNvSpPr/>
          <p:nvPr/>
        </p:nvSpPr>
        <p:spPr>
          <a:xfrm>
            <a:off x="667657" y="5318669"/>
            <a:ext cx="64951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V</a:t>
            </a:r>
            <a:r>
              <a:rPr lang="es-CO" sz="20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Potencia térmico (</a:t>
            </a:r>
            <a:r>
              <a:rPr lang="es-CO" sz="32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25.7mV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s-CO" sz="3200" dirty="0"/>
          </a:p>
        </p:txBody>
      </p:sp>
      <p:sp>
        <p:nvSpPr>
          <p:cNvPr id="11" name="Rectángulo 10"/>
          <p:cNvSpPr/>
          <p:nvPr/>
        </p:nvSpPr>
        <p:spPr>
          <a:xfrm>
            <a:off x="667657" y="5858353"/>
            <a:ext cx="10145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Vc</a:t>
            </a:r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Tensión de conducción</a:t>
            </a:r>
            <a:endParaRPr lang="es-CO" sz="3200" b="1" i="1" dirty="0"/>
          </a:p>
        </p:txBody>
      </p:sp>
    </p:spTree>
    <p:extLst>
      <p:ext uri="{BB962C8B-B14F-4D97-AF65-F5344CB8AC3E}">
        <p14:creationId xmlns:p14="http://schemas.microsoft.com/office/powerpoint/2010/main" val="8570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Diodos de juntura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15" y="1748064"/>
            <a:ext cx="6022925" cy="489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289784"/>
              </p:ext>
            </p:extLst>
          </p:nvPr>
        </p:nvGraphicFramePr>
        <p:xfrm>
          <a:off x="1571096" y="1943888"/>
          <a:ext cx="3252787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6" name="Equation" r:id="rId4" imgW="876240" imgH="393480" progId="Equation.DSMT4">
                  <p:embed/>
                </p:oleObj>
              </mc:Choice>
              <mc:Fallback>
                <p:oleObj name="Equation" r:id="rId4" imgW="876240" imgH="393480" progId="Equation.DSMT4">
                  <p:embed/>
                  <p:pic>
                    <p:nvPicPr>
                      <p:cNvPr id="6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096" y="1943888"/>
                        <a:ext cx="3252787" cy="1503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/>
          <p:cNvSpPr/>
          <p:nvPr/>
        </p:nvSpPr>
        <p:spPr>
          <a:xfrm>
            <a:off x="667657" y="3651664"/>
            <a:ext cx="69958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I: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Corriente</a:t>
            </a:r>
            <a:endParaRPr lang="es-CO" sz="3200" b="1" i="1" dirty="0"/>
          </a:p>
        </p:txBody>
      </p:sp>
      <p:sp>
        <p:nvSpPr>
          <p:cNvPr id="8" name="Rectángulo 7"/>
          <p:cNvSpPr/>
          <p:nvPr/>
        </p:nvSpPr>
        <p:spPr>
          <a:xfrm>
            <a:off x="667657" y="4793974"/>
            <a:ext cx="76000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n: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Factor de idealidad</a:t>
            </a:r>
            <a:endParaRPr lang="es-CO" sz="3200" b="1" i="1" dirty="0"/>
          </a:p>
        </p:txBody>
      </p:sp>
      <p:sp>
        <p:nvSpPr>
          <p:cNvPr id="9" name="Rectángulo 8"/>
          <p:cNvSpPr/>
          <p:nvPr/>
        </p:nvSpPr>
        <p:spPr>
          <a:xfrm>
            <a:off x="667657" y="4222819"/>
            <a:ext cx="9300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Io</a:t>
            </a:r>
            <a:r>
              <a:rPr lang="es-CO" sz="3200" b="1" i="1" dirty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Corriente inversa</a:t>
            </a:r>
            <a:endParaRPr lang="es-CO" sz="3200" b="1" i="1" dirty="0"/>
          </a:p>
        </p:txBody>
      </p:sp>
      <p:sp>
        <p:nvSpPr>
          <p:cNvPr id="10" name="Rectángulo 9"/>
          <p:cNvSpPr/>
          <p:nvPr/>
        </p:nvSpPr>
        <p:spPr>
          <a:xfrm>
            <a:off x="667657" y="5318669"/>
            <a:ext cx="64951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V</a:t>
            </a:r>
            <a:r>
              <a:rPr lang="es-CO" sz="20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Potencia térmico (</a:t>
            </a:r>
            <a:r>
              <a:rPr lang="es-CO" sz="32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25.7mV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s-CO" sz="3200" dirty="0"/>
          </a:p>
        </p:txBody>
      </p:sp>
      <p:sp>
        <p:nvSpPr>
          <p:cNvPr id="11" name="Rectángulo 10"/>
          <p:cNvSpPr/>
          <p:nvPr/>
        </p:nvSpPr>
        <p:spPr>
          <a:xfrm>
            <a:off x="667657" y="5858353"/>
            <a:ext cx="10145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u="sng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Vc</a:t>
            </a:r>
            <a:r>
              <a:rPr lang="es-CO" sz="3200" b="1" i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Tensión de conducción</a:t>
            </a:r>
            <a:endParaRPr lang="es-CO" sz="3200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Diodos de juntura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864663"/>
              </p:ext>
            </p:extLst>
          </p:nvPr>
        </p:nvGraphicFramePr>
        <p:xfrm>
          <a:off x="770466" y="1961905"/>
          <a:ext cx="10623247" cy="1022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00" name="Equation" r:id="rId3" imgW="2374560" imgH="228600" progId="Equation.DSMT4">
                  <p:embed/>
                </p:oleObj>
              </mc:Choice>
              <mc:Fallback>
                <p:oleObj name="Equation" r:id="rId3" imgW="2374560" imgH="228600" progId="Equation.DSMT4">
                  <p:embed/>
                  <p:pic>
                    <p:nvPicPr>
                      <p:cNvPr id="12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66" y="1961905"/>
                        <a:ext cx="10623247" cy="10226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Diodos de juntura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758401"/>
              </p:ext>
            </p:extLst>
          </p:nvPr>
        </p:nvGraphicFramePr>
        <p:xfrm>
          <a:off x="1111250" y="1984728"/>
          <a:ext cx="99409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4" name="Equation" r:id="rId3" imgW="2222280" imgH="228600" progId="Equation.DSMT4">
                  <p:embed/>
                </p:oleObj>
              </mc:Choice>
              <mc:Fallback>
                <p:oleObj name="Equation" r:id="rId3" imgW="2222280" imgH="228600" progId="Equation.DSMT4">
                  <p:embed/>
                  <p:pic>
                    <p:nvPicPr>
                      <p:cNvPr id="12" name="2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1984728"/>
                        <a:ext cx="99409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1277256" y="3555355"/>
            <a:ext cx="9695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V</a:t>
            </a:r>
            <a:r>
              <a:rPr lang="es-CO" sz="24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T1</a:t>
            </a:r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Tensión de conducción a temperatura final </a:t>
            </a:r>
            <a:r>
              <a:rPr lang="es-CO" sz="32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s-CO" sz="24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  <a:r>
              <a:rPr lang="es-CO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[V]</a:t>
            </a:r>
            <a:endParaRPr lang="es-CO" sz="3200" b="1" i="1" dirty="0"/>
          </a:p>
        </p:txBody>
      </p:sp>
      <p:sp>
        <p:nvSpPr>
          <p:cNvPr id="8" name="Rectángulo 7"/>
          <p:cNvSpPr/>
          <p:nvPr/>
        </p:nvSpPr>
        <p:spPr>
          <a:xfrm>
            <a:off x="1277256" y="5418219"/>
            <a:ext cx="64951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K: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Coeficiente de temperatura [V/</a:t>
            </a:r>
            <a:r>
              <a:rPr lang="es-CO" sz="3200" baseline="300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o</a:t>
            </a:r>
            <a:r>
              <a:rPr lang="es-CO" sz="32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]</a:t>
            </a:r>
            <a:endParaRPr lang="es-CO" sz="3200" b="1" i="1" dirty="0"/>
          </a:p>
        </p:txBody>
      </p:sp>
      <p:sp>
        <p:nvSpPr>
          <p:cNvPr id="10" name="Rectángulo 9"/>
          <p:cNvSpPr/>
          <p:nvPr/>
        </p:nvSpPr>
        <p:spPr>
          <a:xfrm>
            <a:off x="1277257" y="4239400"/>
            <a:ext cx="93004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V</a:t>
            </a:r>
            <a:r>
              <a:rPr lang="es-CO" sz="2400" b="1" i="1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T2</a:t>
            </a:r>
            <a:r>
              <a:rPr lang="es-CO" sz="3200" b="1" i="1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Tensión de conducción a temperatura 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inicial </a:t>
            </a:r>
            <a:r>
              <a:rPr lang="es-CO" sz="32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s-CO" sz="24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0</a:t>
            </a:r>
            <a:r>
              <a:rPr lang="es-CO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s-CO" sz="3200" i="1" dirty="0"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lang="es-CO" sz="3200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Tambiente</a:t>
            </a:r>
            <a:r>
              <a:rPr lang="es-CO" sz="3200" i="1" dirty="0"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r>
              <a:rPr lang="es-CO" sz="32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[</a:t>
            </a:r>
            <a:r>
              <a:rPr lang="es-CO" sz="3200" dirty="0">
                <a:latin typeface="Times New Roman" panose="02020603050405020304" pitchFamily="18" charset="0"/>
                <a:ea typeface="SimSun" panose="02010600030101010101" pitchFamily="2" charset="-122"/>
              </a:rPr>
              <a:t>V]</a:t>
            </a:r>
            <a:endParaRPr lang="es-CO" sz="3200" b="1" i="1" dirty="0"/>
          </a:p>
        </p:txBody>
      </p:sp>
    </p:spTree>
    <p:extLst>
      <p:ext uri="{BB962C8B-B14F-4D97-AF65-F5344CB8AC3E}">
        <p14:creationId xmlns:p14="http://schemas.microsoft.com/office/powerpoint/2010/main" val="41639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Diodos de juntura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70467" y="2155730"/>
            <a:ext cx="10473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i="1" u="sng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K: </a:t>
            </a:r>
            <a:r>
              <a:rPr lang="es-CO" sz="3200" u="sng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Coeficiente de temperatura [V/</a:t>
            </a:r>
            <a:r>
              <a:rPr lang="es-CO" sz="3200" u="sng" baseline="300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o</a:t>
            </a:r>
            <a:r>
              <a:rPr lang="es-CO" sz="3200" u="sng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s-CO" sz="3200" u="sng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]</a:t>
            </a:r>
            <a:endParaRPr lang="es-CO" sz="3200" b="1" i="1" u="sng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061877"/>
              </p:ext>
            </p:extLst>
          </p:nvPr>
        </p:nvGraphicFramePr>
        <p:xfrm>
          <a:off x="1138259" y="3609622"/>
          <a:ext cx="9737682" cy="16824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61495673"/>
                    </a:ext>
                  </a:extLst>
                </a:gridCol>
                <a:gridCol w="4319016">
                  <a:extLst>
                    <a:ext uri="{9D8B030D-6E8A-4147-A177-3AD203B41FA5}">
                      <a16:colId xmlns:a16="http://schemas.microsoft.com/office/drawing/2014/main" val="2728536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77591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3200">
                          <a:effectLst/>
                        </a:rPr>
                        <a:t>Material</a:t>
                      </a:r>
                      <a:endParaRPr lang="es-CO" sz="3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3200" dirty="0">
                          <a:effectLst/>
                        </a:rPr>
                        <a:t>Tensión de </a:t>
                      </a:r>
                      <a:r>
                        <a:rPr lang="es-CO" sz="3200" dirty="0" smtClean="0">
                          <a:effectLst/>
                        </a:rPr>
                        <a:t>operación [</a:t>
                      </a:r>
                      <a:r>
                        <a:rPr lang="es-CO" sz="3200" dirty="0">
                          <a:effectLst/>
                        </a:rPr>
                        <a:t>V]</a:t>
                      </a:r>
                      <a:endParaRPr lang="es-CO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3200" dirty="0">
                          <a:effectLst/>
                        </a:rPr>
                        <a:t>K  [</a:t>
                      </a:r>
                      <a:r>
                        <a:rPr lang="es-CO" sz="3200" dirty="0" err="1" smtClean="0">
                          <a:effectLst/>
                        </a:rPr>
                        <a:t>mV</a:t>
                      </a:r>
                      <a:r>
                        <a:rPr lang="es-CO" sz="3200" dirty="0" smtClean="0">
                          <a:effectLst/>
                        </a:rPr>
                        <a:t>/°C</a:t>
                      </a:r>
                      <a:r>
                        <a:rPr lang="es-CO" sz="3200" dirty="0">
                          <a:effectLst/>
                        </a:rPr>
                        <a:t>]</a:t>
                      </a:r>
                      <a:endParaRPr lang="es-CO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1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3200">
                          <a:effectLst/>
                        </a:rPr>
                        <a:t>Silicio</a:t>
                      </a:r>
                      <a:endParaRPr lang="es-CO" sz="3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3200">
                          <a:effectLst/>
                        </a:rPr>
                        <a:t>0.7</a:t>
                      </a:r>
                      <a:endParaRPr lang="es-CO" sz="3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3200">
                          <a:effectLst/>
                        </a:rPr>
                        <a:t>-2.5</a:t>
                      </a:r>
                      <a:endParaRPr lang="es-CO" sz="3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924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3200" dirty="0">
                          <a:effectLst/>
                        </a:rPr>
                        <a:t>Germanio</a:t>
                      </a:r>
                      <a:endParaRPr lang="es-CO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3200" dirty="0">
                          <a:effectLst/>
                        </a:rPr>
                        <a:t>0.2</a:t>
                      </a:r>
                      <a:endParaRPr lang="es-CO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3200" dirty="0">
                          <a:effectLst/>
                        </a:rPr>
                        <a:t>-2.0</a:t>
                      </a:r>
                      <a:endParaRPr lang="es-CO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6178648"/>
                  </a:ext>
                </a:extLst>
              </a:tr>
            </a:tbl>
          </a:graphicData>
        </a:graphic>
      </p:graphicFrame>
      <p:sp>
        <p:nvSpPr>
          <p:cNvPr id="9" name="Rectángulo 8"/>
          <p:cNvSpPr/>
          <p:nvPr/>
        </p:nvSpPr>
        <p:spPr>
          <a:xfrm>
            <a:off x="770467" y="5469972"/>
            <a:ext cx="10473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i="1" u="sng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K → Sensibilidad del diodo de juntura</a:t>
            </a:r>
            <a:endParaRPr lang="es-CO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40662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1.2. Definición de temperatura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70467" y="2281904"/>
            <a:ext cx="10411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i="1" dirty="0" smtClean="0"/>
              <a:t>“Medida interna de un sistema”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175403" y="3654280"/>
            <a:ext cx="76020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3200" b="1" dirty="0" smtClean="0"/>
              <a:t>RAE: </a:t>
            </a:r>
            <a:r>
              <a:rPr lang="es-CO" sz="3200" dirty="0">
                <a:solidFill>
                  <a:prstClr val="black"/>
                </a:solidFill>
              </a:rPr>
              <a:t>Magnitud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física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que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expresa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el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grado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o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 smtClean="0">
                <a:solidFill>
                  <a:prstClr val="black"/>
                </a:solidFill>
              </a:rPr>
              <a:t>nivel de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calor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de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los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cuerpos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>
                <a:solidFill>
                  <a:prstClr val="black"/>
                </a:solidFill>
              </a:rPr>
              <a:t>del</a:t>
            </a:r>
            <a:r>
              <a:rPr lang="es-CO" sz="3200" dirty="0">
                <a:solidFill>
                  <a:srgbClr val="000000"/>
                </a:solidFill>
                <a:latin typeface="Arial Unicode MS"/>
              </a:rPr>
              <a:t> </a:t>
            </a:r>
            <a:r>
              <a:rPr lang="es-CO" sz="3200" dirty="0" smtClean="0">
                <a:solidFill>
                  <a:prstClr val="black"/>
                </a:solidFill>
              </a:rPr>
              <a:t>ambiente.</a:t>
            </a:r>
            <a:endParaRPr lang="es-CO" sz="3200" dirty="0">
              <a:solidFill>
                <a:prstClr val="black"/>
              </a:solidFill>
            </a:endParaRPr>
          </a:p>
          <a:p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3047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Diodos de juntura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74" y="1738489"/>
            <a:ext cx="7435701" cy="522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9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86417"/>
            <a:ext cx="810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solidFill>
                  <a:srgbClr val="FF0000"/>
                </a:solidFill>
              </a:rPr>
              <a:t>Diodos de juntura</a:t>
            </a:r>
            <a:endParaRPr lang="es-CO" sz="4800" b="1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74" y="1738490"/>
            <a:ext cx="7435701" cy="522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6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57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467" y="794480"/>
            <a:ext cx="987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/>
              <a:t>2. Escala de medición</a:t>
            </a:r>
            <a:endParaRPr lang="es-CO" sz="4800" b="1" dirty="0"/>
          </a:p>
        </p:txBody>
      </p:sp>
    </p:spTree>
    <p:extLst>
      <p:ext uri="{BB962C8B-B14F-4D97-AF65-F5344CB8AC3E}">
        <p14:creationId xmlns:p14="http://schemas.microsoft.com/office/powerpoint/2010/main" val="1503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1350</Words>
  <Application>Microsoft Office PowerPoint</Application>
  <PresentationFormat>Panorámica</PresentationFormat>
  <Paragraphs>285</Paragraphs>
  <Slides>82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82</vt:i4>
      </vt:variant>
    </vt:vector>
  </HeadingPairs>
  <TitlesOfParts>
    <vt:vector size="93" baseType="lpstr">
      <vt:lpstr>SimSun</vt:lpstr>
      <vt:lpstr>Arial</vt:lpstr>
      <vt:lpstr>Arial Unicode MS</vt:lpstr>
      <vt:lpstr>Calibri</vt:lpstr>
      <vt:lpstr>Calibri Light</vt:lpstr>
      <vt:lpstr>Cambria Math</vt:lpstr>
      <vt:lpstr>Monotype Sorts</vt:lpstr>
      <vt:lpstr>Times New Roman</vt:lpstr>
      <vt:lpstr>Tema de Office</vt:lpstr>
      <vt:lpstr>Equation</vt:lpstr>
      <vt:lpstr>Visio</vt:lpstr>
      <vt:lpstr>Presentación de PowerPoint</vt:lpstr>
      <vt:lpstr>MEDICIONES DE VARIABLES MECÁNICAS</vt:lpstr>
      <vt:lpstr>Medición de Variables Mecánicas</vt:lpstr>
      <vt:lpstr>Presentación de PowerPoint</vt:lpstr>
      <vt:lpstr>TEMPERATURA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Radiación Electromagnética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</dc:creator>
  <cp:lastModifiedBy>Diego</cp:lastModifiedBy>
  <cp:revision>293</cp:revision>
  <dcterms:created xsi:type="dcterms:W3CDTF">2016-02-07T17:05:38Z</dcterms:created>
  <dcterms:modified xsi:type="dcterms:W3CDTF">2016-04-18T21:01:52Z</dcterms:modified>
</cp:coreProperties>
</file>